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83" r:id="rId9"/>
    <p:sldId id="262" r:id="rId10"/>
    <p:sldId id="263" r:id="rId11"/>
    <p:sldId id="264" r:id="rId12"/>
    <p:sldId id="265" r:id="rId13"/>
    <p:sldId id="266" r:id="rId14"/>
    <p:sldId id="275" r:id="rId15"/>
    <p:sldId id="267" r:id="rId16"/>
    <p:sldId id="268" r:id="rId17"/>
    <p:sldId id="282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9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7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9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81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86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3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3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7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3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70142-8825-4D52-AFCC-EF8893624958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57" y="6420481"/>
            <a:ext cx="1408670" cy="2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://git-scm.com/download/wi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git-scm.com/book/ko/v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www.youtube.com/watch?v=PiQAwOxl52E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Bd35Ze7-dIw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67000" y="1199073"/>
            <a:ext cx="6858000" cy="2562044"/>
          </a:xfrm>
        </p:spPr>
        <p:txBody>
          <a:bodyPr>
            <a:noAutofit/>
          </a:bodyPr>
          <a:lstStyle/>
          <a:p>
            <a:r>
              <a:rPr lang="en-US" altLang="ko-KR" sz="8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sz="862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명령어 </a:t>
            </a:r>
            <a:r>
              <a:rPr lang="en-US" altLang="ko-K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ko-K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ko-KR" alt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사용법</a:t>
            </a:r>
            <a:r>
              <a:rPr lang="en-US" altLang="ko-K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(I)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42317"/>
            <a:ext cx="9144000" cy="1655762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동의과학대학교 컴퓨터정보과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8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747" y="126556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기초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1976" y="1023805"/>
            <a:ext cx="11368346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거의 모든 명령을 로컬에서 실행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거의 모든 명령이 로컬 파일과 데이터만 사용</a:t>
            </a:r>
            <a:r>
              <a:rPr lang="en-US" altLang="ko-KR" sz="2000" dirty="0">
                <a:latin typeface="+mj-ea"/>
                <a:ea typeface="+mj-ea"/>
              </a:rPr>
              <a:t/>
            </a:r>
            <a:br>
              <a:rPr lang="en-US" altLang="ko-KR" sz="2000" dirty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smtClean="0">
                <a:latin typeface="+mj-ea"/>
                <a:ea typeface="+mj-ea"/>
              </a:rPr>
              <a:t>오프라인</a:t>
            </a:r>
            <a:r>
              <a:rPr lang="en-US" altLang="ko-KR" sz="2000" dirty="0" smtClean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온라인 상태에 거의 영향을 받지 않음</a:t>
            </a:r>
            <a:r>
              <a:rPr lang="en-US" altLang="ko-KR" sz="2000" dirty="0" smtClean="0">
                <a:latin typeface="+mj-ea"/>
                <a:ea typeface="+mj-ea"/>
              </a:rPr>
              <a:t>)←</a:t>
            </a:r>
            <a:r>
              <a:rPr lang="ko-KR" altLang="en-US" sz="2000" dirty="0" smtClean="0">
                <a:latin typeface="+mj-ea"/>
                <a:ea typeface="+mj-ea"/>
              </a:rPr>
              <a:t>다른 시스템과의 </a:t>
            </a:r>
            <a:r>
              <a:rPr lang="ko-KR" altLang="en-US" sz="2000" dirty="0" err="1" smtClean="0">
                <a:latin typeface="+mj-ea"/>
                <a:ea typeface="+mj-ea"/>
              </a:rPr>
              <a:t>차별점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프로젝트의 모든 </a:t>
            </a:r>
            <a:r>
              <a:rPr lang="ko-KR" altLang="en-US" sz="2000" dirty="0" err="1" smtClean="0">
                <a:latin typeface="+mj-ea"/>
                <a:ea typeface="+mj-ea"/>
              </a:rPr>
              <a:t>히스토리가</a:t>
            </a:r>
            <a:r>
              <a:rPr lang="ko-KR" altLang="en-US" sz="2000" dirty="0" smtClean="0">
                <a:latin typeface="+mj-ea"/>
                <a:ea typeface="+mj-ea"/>
              </a:rPr>
              <a:t> 로컬 디스크에 있기 때문에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ko-KR" altLang="en-US" sz="2000" dirty="0" smtClean="0">
                <a:latin typeface="+mj-ea"/>
                <a:ea typeface="+mj-ea"/>
              </a:rPr>
              <a:t>대부분의 명령들은 순식간에 실행됨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+mj-ea"/>
                <a:ea typeface="+mj-ea"/>
              </a:rPr>
              <a:t>체크섬</a:t>
            </a:r>
            <a:r>
              <a:rPr lang="en-US" altLang="ko-KR" sz="2400" dirty="0" smtClean="0">
                <a:latin typeface="+mj-ea"/>
                <a:ea typeface="+mj-ea"/>
              </a:rPr>
              <a:t>(checksum)</a:t>
            </a:r>
            <a:r>
              <a:rPr lang="ko-KR" altLang="en-US" sz="2400" dirty="0" smtClean="0">
                <a:latin typeface="+mj-ea"/>
                <a:ea typeface="+mj-ea"/>
              </a:rPr>
              <a:t>은 </a:t>
            </a: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의 데이터 관리의 핵심</a:t>
            </a:r>
            <a:endParaRPr lang="en-US" altLang="ko-KR" sz="24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에서 사용하는 가장 기본적인</a:t>
            </a:r>
            <a:r>
              <a:rPr lang="en-US" altLang="ko-KR" sz="2000" dirty="0" smtClean="0">
                <a:latin typeface="+mj-ea"/>
                <a:ea typeface="+mj-ea"/>
              </a:rPr>
              <a:t>(Atomic) </a:t>
            </a:r>
            <a:r>
              <a:rPr lang="ko-KR" altLang="en-US" sz="2000" dirty="0" smtClean="0">
                <a:latin typeface="+mj-ea"/>
                <a:ea typeface="+mj-ea"/>
              </a:rPr>
              <a:t>데이터 단위이자 </a:t>
            </a: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의 기본 철학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err="1" smtClean="0">
                <a:latin typeface="+mj-ea"/>
                <a:ea typeface="+mj-ea"/>
              </a:rPr>
              <a:t>체크섬</a:t>
            </a:r>
            <a:r>
              <a:rPr lang="en-US" altLang="ko-KR" sz="2000" dirty="0" smtClean="0">
                <a:latin typeface="+mj-ea"/>
                <a:ea typeface="+mj-ea"/>
              </a:rPr>
              <a:t>: 40</a:t>
            </a:r>
            <a:r>
              <a:rPr lang="ko-KR" altLang="en-US" sz="2000" dirty="0" smtClean="0">
                <a:latin typeface="+mj-ea"/>
                <a:ea typeface="+mj-ea"/>
              </a:rPr>
              <a:t>자 길이의 </a:t>
            </a:r>
            <a:r>
              <a:rPr lang="en-US" altLang="ko-KR" sz="2000" dirty="0" smtClean="0">
                <a:latin typeface="+mj-ea"/>
                <a:ea typeface="+mj-ea"/>
              </a:rPr>
              <a:t>16</a:t>
            </a:r>
            <a:r>
              <a:rPr lang="ko-KR" altLang="en-US" sz="2000" dirty="0" smtClean="0">
                <a:latin typeface="+mj-ea"/>
                <a:ea typeface="+mj-ea"/>
              </a:rPr>
              <a:t>진수 문자열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: 24b9da6552252987aa493b52f8696cd6d3b00373)</a:t>
            </a:r>
            <a:endParaRPr lang="en-US" altLang="ko-KR" sz="20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파일의 내용이나 디렉토리 구조에 대해 </a:t>
            </a:r>
            <a:r>
              <a:rPr lang="en-US" altLang="ko-KR" sz="2000" dirty="0" smtClean="0">
                <a:latin typeface="+mj-ea"/>
                <a:ea typeface="+mj-ea"/>
              </a:rPr>
              <a:t>SHA-1 </a:t>
            </a:r>
            <a:r>
              <a:rPr lang="ko-KR" altLang="en-US" sz="2000" dirty="0" smtClean="0">
                <a:latin typeface="+mj-ea"/>
                <a:ea typeface="+mj-ea"/>
              </a:rPr>
              <a:t>해시</a:t>
            </a:r>
            <a:r>
              <a:rPr lang="en-US" altLang="ko-KR" sz="2000" dirty="0" smtClean="0">
                <a:latin typeface="+mj-ea"/>
                <a:ea typeface="+mj-ea"/>
              </a:rPr>
              <a:t>(hash)</a:t>
            </a:r>
            <a:r>
              <a:rPr lang="ko-KR" altLang="en-US" sz="2000" dirty="0" smtClean="0">
                <a:latin typeface="+mj-ea"/>
                <a:ea typeface="+mj-ea"/>
              </a:rPr>
              <a:t>로 </a:t>
            </a:r>
            <a:r>
              <a:rPr lang="ko-KR" altLang="en-US" sz="2000" dirty="0" err="1" smtClean="0">
                <a:latin typeface="+mj-ea"/>
                <a:ea typeface="+mj-ea"/>
              </a:rPr>
              <a:t>체크섬</a:t>
            </a:r>
            <a:r>
              <a:rPr lang="ko-KR" altLang="en-US" sz="2000" dirty="0" smtClean="0">
                <a:latin typeface="+mj-ea"/>
                <a:ea typeface="+mj-ea"/>
              </a:rPr>
              <a:t> 계산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은 파일을 이름으로 저장하지 않고 해당 파일의 해시로 저장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8907" y="5566578"/>
            <a:ext cx="7297269" cy="984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체크섬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데이터의 정확성을 검사하기 위한 용도로 사용되는 합계로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오류 검출 방식의 하나이다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데이터의 입력이나 전송이 제대로 되었는지를 확인하기 위해 입력 또는 전송 데이터의 맨 마지막에 앞서 보낸 모든 데이터를 다 합한 합계를 따로 보내는 것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46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086" y="13486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파일의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가지 상태 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매우 중요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5888" y="1026781"/>
            <a:ext cx="11254162" cy="26631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은 파일을 </a:t>
            </a:r>
            <a:r>
              <a:rPr lang="en-US" altLang="ko-KR" b="1" dirty="0" smtClean="0">
                <a:latin typeface="+mj-ea"/>
                <a:ea typeface="+mj-ea"/>
              </a:rPr>
              <a:t>Modified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b="1" dirty="0" smtClean="0">
                <a:latin typeface="+mj-ea"/>
                <a:ea typeface="+mj-ea"/>
              </a:rPr>
              <a:t>Staged,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b="1" dirty="0" smtClean="0">
                <a:latin typeface="+mj-ea"/>
                <a:ea typeface="+mj-ea"/>
              </a:rPr>
              <a:t>Committed</a:t>
            </a:r>
            <a:r>
              <a:rPr lang="ko-KR" altLang="en-US" dirty="0" smtClean="0">
                <a:latin typeface="+mj-ea"/>
                <a:ea typeface="+mj-ea"/>
              </a:rPr>
              <a:t>세 가지 상태로 관리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Modified(Working </a:t>
            </a:r>
            <a:r>
              <a:rPr lang="en-US" altLang="ko-KR" b="1" dirty="0">
                <a:latin typeface="+mj-ea"/>
                <a:ea typeface="+mj-ea"/>
              </a:rPr>
              <a:t>a</a:t>
            </a:r>
            <a:r>
              <a:rPr lang="en-US" altLang="ko-KR" b="1" dirty="0" smtClean="0">
                <a:latin typeface="+mj-ea"/>
                <a:ea typeface="+mj-ea"/>
              </a:rPr>
              <a:t>rea): </a:t>
            </a:r>
            <a:r>
              <a:rPr lang="ko-KR" altLang="en-US" dirty="0">
                <a:latin typeface="+mj-ea"/>
                <a:ea typeface="+mj-ea"/>
              </a:rPr>
              <a:t>수정했으나 아직 로컬 데이터베이스에 </a:t>
            </a:r>
            <a:r>
              <a:rPr lang="ko-KR" altLang="en-US" dirty="0" err="1">
                <a:latin typeface="+mj-ea"/>
                <a:ea typeface="+mj-ea"/>
              </a:rPr>
              <a:t>커밋</a:t>
            </a:r>
            <a:r>
              <a:rPr lang="en-US" altLang="ko-KR" dirty="0">
                <a:latin typeface="+mj-ea"/>
                <a:ea typeface="+mj-ea"/>
              </a:rPr>
              <a:t>(commit)</a:t>
            </a:r>
            <a:r>
              <a:rPr lang="ko-KR" altLang="en-US" dirty="0">
                <a:latin typeface="+mj-ea"/>
                <a:ea typeface="+mj-ea"/>
              </a:rPr>
              <a:t>하지 않은 것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Staged(Staging Area): </a:t>
            </a:r>
            <a:r>
              <a:rPr lang="ko-KR" altLang="en-US" dirty="0">
                <a:latin typeface="+mj-ea"/>
                <a:ea typeface="+mj-ea"/>
              </a:rPr>
              <a:t>현재 수정한 파일을 곧 </a:t>
            </a:r>
            <a:r>
              <a:rPr lang="ko-KR" altLang="en-US" dirty="0" err="1">
                <a:latin typeface="+mj-ea"/>
                <a:ea typeface="+mj-ea"/>
              </a:rPr>
              <a:t>커밋</a:t>
            </a:r>
            <a:r>
              <a:rPr lang="ko-KR" altLang="en-US" dirty="0">
                <a:latin typeface="+mj-ea"/>
                <a:ea typeface="+mj-ea"/>
              </a:rPr>
              <a:t> 할 것이라고 표시한 상태를 의미</a:t>
            </a:r>
            <a:endParaRPr lang="en-US" altLang="ko-KR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Committed(Repository): </a:t>
            </a:r>
            <a:r>
              <a:rPr lang="ko-KR" altLang="en-US" sz="2000" dirty="0">
                <a:latin typeface="+mj-ea"/>
                <a:ea typeface="+mj-ea"/>
              </a:rPr>
              <a:t>데이터가 로컬 데이터베이스에 안전하게 </a:t>
            </a:r>
            <a:r>
              <a:rPr lang="ko-KR" altLang="en-US" sz="2000" dirty="0" smtClean="0">
                <a:latin typeface="+mj-ea"/>
                <a:ea typeface="+mj-ea"/>
              </a:rPr>
              <a:t>저장되었음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0173" y="3689936"/>
            <a:ext cx="5858632" cy="31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171" y="16863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디렉토리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2951" y="860526"/>
            <a:ext cx="11327130" cy="39802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Working </a:t>
            </a:r>
            <a:r>
              <a:rPr lang="en-US" altLang="ko-KR" sz="2000" b="1" u="sng" dirty="0" smtClean="0">
                <a:latin typeface="+mj-ea"/>
                <a:ea typeface="+mj-ea"/>
              </a:rPr>
              <a:t>Directory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+mj-ea"/>
                <a:ea typeface="+mj-ea"/>
              </a:rPr>
              <a:t>지금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latin typeface="+mj-ea"/>
                <a:ea typeface="+mj-ea"/>
              </a:rPr>
              <a:t>작업하는 컴퓨터의 특정 디렉토리</a:t>
            </a:r>
            <a:endParaRPr lang="en-US" altLang="ko-KR" sz="18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 err="1" smtClean="0">
                <a:latin typeface="+mj-ea"/>
                <a:ea typeface="+mj-ea"/>
              </a:rPr>
              <a:t>리모트</a:t>
            </a:r>
            <a:r>
              <a:rPr lang="ko-KR" altLang="en-US" sz="1800" dirty="0" smtClean="0">
                <a:latin typeface="+mj-ea"/>
                <a:ea typeface="+mj-ea"/>
              </a:rPr>
              <a:t> 서버 등에서 특정 버전을 가져와</a:t>
            </a:r>
            <a:r>
              <a:rPr lang="en-US" altLang="ko-KR" sz="1800" dirty="0" smtClean="0">
                <a:latin typeface="+mj-ea"/>
                <a:ea typeface="+mj-ea"/>
              </a:rPr>
              <a:t>(checkout) </a:t>
            </a:r>
            <a:r>
              <a:rPr lang="ko-KR" altLang="en-US" sz="1800" dirty="0" smtClean="0">
                <a:latin typeface="+mj-ea"/>
                <a:ea typeface="+mj-ea"/>
              </a:rPr>
              <a:t>만든 작업용 디렉토리</a:t>
            </a:r>
            <a:endParaRPr lang="en-US" altLang="ko-KR" sz="1800" dirty="0" smtClean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dirty="0">
                <a:latin typeface="+mj-ea"/>
              </a:rPr>
              <a:t>Staging Area:  (←</a:t>
            </a:r>
            <a:r>
              <a:rPr lang="ko-KR" altLang="en-US" sz="1200" i="1" dirty="0">
                <a:latin typeface="+mj-ea"/>
              </a:rPr>
              <a:t>실제 </a:t>
            </a:r>
            <a:r>
              <a:rPr lang="en-US" altLang="ko-KR" sz="1200" i="1" dirty="0">
                <a:latin typeface="+mj-ea"/>
              </a:rPr>
              <a:t>directory</a:t>
            </a:r>
            <a:r>
              <a:rPr lang="ko-KR" altLang="en-US" sz="1200" i="1" dirty="0">
                <a:latin typeface="+mj-ea"/>
              </a:rPr>
              <a:t>가 아니고 특정 파일의 개념적 용도를 말함</a:t>
            </a:r>
            <a:r>
              <a:rPr lang="en-US" altLang="ko-KR" sz="2000" b="1" dirty="0">
                <a:latin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 err="1">
                <a:latin typeface="+mj-ea"/>
              </a:rPr>
              <a:t>Git</a:t>
            </a:r>
            <a:r>
              <a:rPr lang="en-US" altLang="ko-KR" sz="1800" dirty="0">
                <a:latin typeface="+mj-ea"/>
              </a:rPr>
              <a:t> directory</a:t>
            </a:r>
            <a:r>
              <a:rPr lang="ko-KR" altLang="en-US" sz="1800" dirty="0">
                <a:latin typeface="+mj-ea"/>
              </a:rPr>
              <a:t>에 저장된 단순 파일이며</a:t>
            </a:r>
            <a:r>
              <a:rPr lang="en-US" altLang="ko-KR" sz="1800" dirty="0">
                <a:latin typeface="+mj-ea"/>
              </a:rPr>
              <a:t>, </a:t>
            </a:r>
            <a:r>
              <a:rPr lang="ko-KR" altLang="en-US" sz="1800" b="1" dirty="0">
                <a:latin typeface="+mj-ea"/>
              </a:rPr>
              <a:t>곧 커밋할 파일 정보</a:t>
            </a:r>
            <a:r>
              <a:rPr lang="ko-KR" altLang="en-US" sz="1800" dirty="0">
                <a:latin typeface="+mj-ea"/>
              </a:rPr>
              <a:t>를 </a:t>
            </a:r>
            <a:r>
              <a:rPr lang="ko-KR" altLang="en-US" sz="1800" dirty="0" smtClean="0">
                <a:latin typeface="+mj-ea"/>
              </a:rPr>
              <a:t>저장</a:t>
            </a:r>
            <a:endParaRPr lang="en-US" altLang="ko-KR" sz="1800" dirty="0" smtClean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Git </a:t>
            </a:r>
            <a:r>
              <a:rPr lang="en-US" altLang="ko-KR" sz="2000" b="1" u="sng" dirty="0" smtClean="0">
                <a:latin typeface="+mj-ea"/>
                <a:ea typeface="+mj-ea"/>
              </a:rPr>
              <a:t>Directory</a:t>
            </a:r>
            <a:r>
              <a:rPr lang="en-US" altLang="ko-KR" sz="2000" b="1" dirty="0" smtClean="0">
                <a:latin typeface="+mj-ea"/>
                <a:ea typeface="+mj-ea"/>
              </a:rPr>
              <a:t>: (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ko-KR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의 핵심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보통 </a:t>
            </a:r>
            <a:r>
              <a:rPr lang="en-US" altLang="ko-KR" sz="1800" dirty="0" smtClean="0">
                <a:latin typeface="+mj-ea"/>
                <a:ea typeface="+mj-ea"/>
              </a:rPr>
              <a:t>Working Directory</a:t>
            </a:r>
            <a:r>
              <a:rPr lang="ko-KR" altLang="en-US" sz="1800" dirty="0" smtClean="0">
                <a:latin typeface="+mj-ea"/>
                <a:ea typeface="+mj-ea"/>
              </a:rPr>
              <a:t>의 </a:t>
            </a:r>
            <a:r>
              <a:rPr lang="en-US" altLang="ko-KR" sz="1800" dirty="0" smtClean="0">
                <a:latin typeface="+mj-ea"/>
                <a:ea typeface="+mj-ea"/>
              </a:rPr>
              <a:t>sub directory (</a:t>
            </a:r>
            <a:r>
              <a:rPr lang="en-US" altLang="ko-KR" sz="1800" b="1" dirty="0">
                <a:latin typeface="+mj-ea"/>
                <a:ea typeface="+mj-ea"/>
              </a:rPr>
              <a:t>.</a:t>
            </a:r>
            <a:r>
              <a:rPr lang="en-US" altLang="ko-KR" sz="1800" b="1" dirty="0" err="1">
                <a:latin typeface="+mj-ea"/>
                <a:ea typeface="+mj-ea"/>
              </a:rPr>
              <a:t>git</a:t>
            </a:r>
            <a:r>
              <a:rPr lang="en-US" altLang="ko-KR" sz="1800" dirty="0" smtClean="0">
                <a:latin typeface="+mj-ea"/>
                <a:ea typeface="+mj-ea"/>
              </a:rPr>
              <a:t>)</a:t>
            </a:r>
            <a:r>
              <a:rPr lang="ko-KR" altLang="en-US" sz="1800" dirty="0" smtClean="0">
                <a:latin typeface="+mj-ea"/>
                <a:ea typeface="+mj-ea"/>
              </a:rPr>
              <a:t>로 생성됨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프로젝트의 메타데이터와 객체 데이터베이스를 저장 하는 곳</a:t>
            </a: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2301" y="4035544"/>
            <a:ext cx="5282571" cy="28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959" y="156344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기본적인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작업 순서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9126" y="1010156"/>
            <a:ext cx="11484206" cy="398022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2400" b="1" dirty="0" smtClean="0">
                <a:latin typeface="+mj-ea"/>
                <a:ea typeface="+mj-ea"/>
              </a:rPr>
              <a:t>Working Directory</a:t>
            </a:r>
            <a:r>
              <a:rPr lang="ko-KR" altLang="en-US" sz="2400" b="1" dirty="0" smtClean="0">
                <a:latin typeface="+mj-ea"/>
                <a:ea typeface="+mj-ea"/>
              </a:rPr>
              <a:t>에서 파일을 수정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 smtClean="0">
                <a:latin typeface="+mj-ea"/>
                <a:ea typeface="+mj-ea"/>
              </a:rPr>
              <a:t>개발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+mj-ea"/>
                <a:ea typeface="+mj-ea"/>
              </a:rPr>
              <a:t>특정 </a:t>
            </a:r>
            <a:r>
              <a:rPr lang="ko-KR" altLang="en-US" sz="1800" dirty="0" err="1">
                <a:latin typeface="+mj-ea"/>
                <a:ea typeface="+mj-ea"/>
              </a:rPr>
              <a:t>디렉토리에서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en-US" altLang="ko-KR" sz="1800" dirty="0">
                <a:latin typeface="+mj-ea"/>
                <a:ea typeface="+mj-ea"/>
              </a:rPr>
              <a:t>Java, </a:t>
            </a:r>
            <a:r>
              <a:rPr lang="en-US" altLang="ko-KR" sz="1800" dirty="0" err="1">
                <a:latin typeface="+mj-ea"/>
                <a:ea typeface="+mj-ea"/>
              </a:rPr>
              <a:t>Javascript</a:t>
            </a:r>
            <a:r>
              <a:rPr lang="en-US" altLang="ko-KR" sz="1800" dirty="0">
                <a:latin typeface="+mj-ea"/>
                <a:ea typeface="+mj-ea"/>
              </a:rPr>
              <a:t>, C </a:t>
            </a:r>
            <a:r>
              <a:rPr lang="ko-KR" altLang="en-US" sz="1800" dirty="0">
                <a:latin typeface="+mj-ea"/>
                <a:ea typeface="+mj-ea"/>
              </a:rPr>
              <a:t>등의 소스코드 편집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수정하는 작업</a:t>
            </a:r>
            <a:endParaRPr lang="en-US" altLang="ko-KR" sz="1800" dirty="0" smtClean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400" b="1" dirty="0" smtClean="0">
                <a:latin typeface="+mj-ea"/>
                <a:ea typeface="+mj-ea"/>
              </a:rPr>
              <a:t>수정한 파일을 </a:t>
            </a:r>
            <a:r>
              <a:rPr lang="en-US" altLang="ko-KR" sz="2400" b="1" dirty="0" smtClean="0">
                <a:latin typeface="+mj-ea"/>
                <a:ea typeface="+mj-ea"/>
              </a:rPr>
              <a:t>Staging Area</a:t>
            </a:r>
            <a:r>
              <a:rPr lang="ko-KR" altLang="en-US" sz="2400" b="1" dirty="0" smtClean="0">
                <a:latin typeface="+mj-ea"/>
                <a:ea typeface="+mj-ea"/>
              </a:rPr>
              <a:t>에 </a:t>
            </a:r>
            <a:r>
              <a:rPr lang="en-US" altLang="ko-KR" sz="2400" b="1" dirty="0" smtClean="0">
                <a:latin typeface="+mj-ea"/>
                <a:ea typeface="+mj-ea"/>
              </a:rPr>
              <a:t>stage</a:t>
            </a:r>
            <a:r>
              <a:rPr lang="ko-KR" altLang="en-US" sz="2400" b="1" dirty="0" smtClean="0">
                <a:latin typeface="+mj-ea"/>
                <a:ea typeface="+mj-ea"/>
              </a:rPr>
              <a:t>해서 스냅샷을 생성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 smtClean="0">
                <a:latin typeface="+mj-ea"/>
                <a:ea typeface="+mj-ea"/>
              </a:rPr>
              <a:t>Staging Area</a:t>
            </a:r>
            <a:r>
              <a:rPr lang="ko-KR" altLang="en-US" sz="1800" dirty="0" smtClean="0">
                <a:latin typeface="+mj-ea"/>
                <a:ea typeface="+mj-ea"/>
              </a:rPr>
              <a:t>에 </a:t>
            </a:r>
            <a:r>
              <a:rPr lang="en-US" altLang="ko-KR" sz="1800" dirty="0" smtClean="0">
                <a:latin typeface="+mj-ea"/>
                <a:ea typeface="+mj-ea"/>
              </a:rPr>
              <a:t>stage </a:t>
            </a:r>
            <a:r>
              <a:rPr lang="ko-KR" altLang="en-US" sz="1800" dirty="0" smtClean="0">
                <a:latin typeface="+mj-ea"/>
                <a:ea typeface="+mj-ea"/>
              </a:rPr>
              <a:t>된 수정파일의 상태는 </a:t>
            </a:r>
            <a:r>
              <a:rPr lang="en-US" altLang="ko-KR" sz="1800" b="1" dirty="0" smtClean="0">
                <a:latin typeface="+mj-ea"/>
                <a:ea typeface="+mj-ea"/>
              </a:rPr>
              <a:t>staged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수정은 하였으나 </a:t>
            </a:r>
            <a:r>
              <a:rPr lang="en-US" altLang="ko-KR" sz="1800" dirty="0" smtClean="0">
                <a:latin typeface="+mj-ea"/>
                <a:ea typeface="+mj-ea"/>
              </a:rPr>
              <a:t>stage </a:t>
            </a:r>
            <a:r>
              <a:rPr lang="ko-KR" altLang="en-US" sz="1800" dirty="0" smtClean="0">
                <a:latin typeface="+mj-ea"/>
                <a:ea typeface="+mj-ea"/>
              </a:rPr>
              <a:t>되지 않은 파일의 상태는 </a:t>
            </a:r>
            <a:r>
              <a:rPr lang="en-US" altLang="ko-KR" sz="1800" b="1" dirty="0" smtClean="0">
                <a:latin typeface="+mj-ea"/>
                <a:ea typeface="+mj-ea"/>
              </a:rPr>
              <a:t>modified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  <a:endParaRPr lang="en-US" altLang="ko-KR" sz="18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400" b="1" dirty="0" err="1" smtClean="0">
                <a:latin typeface="+mj-ea"/>
                <a:ea typeface="+mj-ea"/>
              </a:rPr>
              <a:t>커밋</a:t>
            </a:r>
            <a:r>
              <a:rPr lang="en-US" altLang="ko-KR" sz="2400" b="1" dirty="0" smtClean="0">
                <a:latin typeface="+mj-ea"/>
                <a:ea typeface="+mj-ea"/>
              </a:rPr>
              <a:t>(commit)</a:t>
            </a:r>
            <a:r>
              <a:rPr lang="ko-KR" altLang="en-US" sz="2400" b="1" dirty="0" smtClean="0">
                <a:latin typeface="+mj-ea"/>
                <a:ea typeface="+mj-ea"/>
              </a:rPr>
              <a:t>하면 </a:t>
            </a:r>
            <a:r>
              <a:rPr lang="en-US" altLang="ko-KR" sz="2400" b="1" dirty="0" smtClean="0">
                <a:latin typeface="+mj-ea"/>
                <a:ea typeface="+mj-ea"/>
              </a:rPr>
              <a:t>Staging Area</a:t>
            </a:r>
            <a:r>
              <a:rPr lang="ko-KR" altLang="en-US" sz="2400" b="1" dirty="0" smtClean="0">
                <a:latin typeface="+mj-ea"/>
                <a:ea typeface="+mj-ea"/>
              </a:rPr>
              <a:t>의 파일들이 </a:t>
            </a:r>
            <a:r>
              <a:rPr lang="en-US" altLang="ko-KR" sz="2400" b="1" dirty="0" smtClean="0">
                <a:latin typeface="+mj-ea"/>
                <a:ea typeface="+mj-ea"/>
              </a:rPr>
              <a:t>Git Directory</a:t>
            </a:r>
            <a:r>
              <a:rPr lang="ko-KR" altLang="en-US" sz="2400" b="1" dirty="0" smtClean="0">
                <a:latin typeface="+mj-ea"/>
                <a:ea typeface="+mj-ea"/>
              </a:rPr>
              <a:t>에 영구적 스냅샷으로 저장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+mj-ea"/>
                <a:ea typeface="+mj-ea"/>
              </a:rPr>
              <a:t>Git directory</a:t>
            </a:r>
            <a:r>
              <a:rPr lang="ko-KR" altLang="en-US" sz="1800" dirty="0">
                <a:latin typeface="+mj-ea"/>
                <a:ea typeface="+mj-ea"/>
              </a:rPr>
              <a:t>에 저장된 파일의 상태는 </a:t>
            </a:r>
            <a:r>
              <a:rPr lang="en-US" altLang="ko-KR" sz="1800" b="1" dirty="0">
                <a:latin typeface="+mj-ea"/>
                <a:ea typeface="+mj-ea"/>
              </a:rPr>
              <a:t>committed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  <a:endParaRPr lang="en-US" altLang="ko-KR" sz="18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088" y="4378444"/>
            <a:ext cx="5282571" cy="28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4488006" y="3008008"/>
            <a:ext cx="4889788" cy="3212682"/>
            <a:chOff x="2964006" y="3008008"/>
            <a:chExt cx="4889788" cy="321268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964006" y="3276599"/>
              <a:ext cx="4889788" cy="2944091"/>
            </a:xfrm>
            <a:prstGeom prst="roundRect">
              <a:avLst>
                <a:gd name="adj" fmla="val 10549"/>
              </a:avLst>
            </a:prstGeom>
            <a:solidFill>
              <a:schemeClr val="accent5">
                <a:lumMod val="40000"/>
                <a:lumOff val="60000"/>
                <a:alpha val="32157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75672" y="3008008"/>
              <a:ext cx="9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tracked</a:t>
              </a:r>
              <a:endParaRPr lang="ko-KR" altLang="en-US" sz="1600" b="1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757055" y="3021119"/>
            <a:ext cx="1579418" cy="3199573"/>
            <a:chOff x="1233055" y="3021118"/>
            <a:chExt cx="1579418" cy="3199573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233055" y="3276600"/>
              <a:ext cx="1579418" cy="294409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32157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44721" y="3021118"/>
              <a:ext cx="1156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untracked</a:t>
              </a:r>
              <a:endParaRPr lang="ko-KR" altLang="en-US" sz="1600" b="1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846" y="248841"/>
            <a:ext cx="9360477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워킹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디렉토리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파일의 라이프 사이클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6214" y="3442745"/>
            <a:ext cx="6222423" cy="261958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38055" y="1498716"/>
            <a:ext cx="1274617" cy="942300"/>
          </a:xfrm>
          <a:prstGeom prst="roundRect">
            <a:avLst>
              <a:gd name="adj" fmla="val 784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Files on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Working Directory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199910" y="1289258"/>
            <a:ext cx="2279071" cy="1477534"/>
            <a:chOff x="4675909" y="1289258"/>
            <a:chExt cx="2279071" cy="1477534"/>
          </a:xfrm>
        </p:grpSpPr>
        <p:sp>
          <p:nvSpPr>
            <p:cNvPr id="10" name="TextBox 9"/>
            <p:cNvSpPr txBox="1"/>
            <p:nvPr/>
          </p:nvSpPr>
          <p:spPr>
            <a:xfrm>
              <a:off x="5430979" y="1289258"/>
              <a:ext cx="1524001" cy="369332"/>
            </a:xfrm>
            <a:prstGeom prst="rect">
              <a:avLst/>
            </a:prstGeom>
            <a:solidFill>
              <a:srgbClr val="00909A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Unmodified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30979" y="1846669"/>
              <a:ext cx="1524001" cy="369332"/>
            </a:xfrm>
            <a:prstGeom prst="rect">
              <a:avLst/>
            </a:prstGeom>
            <a:solidFill>
              <a:srgbClr val="CC9E0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Modified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0979" y="2397460"/>
              <a:ext cx="1524001" cy="369332"/>
            </a:xfrm>
            <a:prstGeom prst="rect">
              <a:avLst/>
            </a:prstGeom>
            <a:solidFill>
              <a:srgbClr val="F44D27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Staged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9" idx="3"/>
              <a:endCxn id="10" idx="1"/>
            </p:cNvCxnSpPr>
            <p:nvPr/>
          </p:nvCxnSpPr>
          <p:spPr>
            <a:xfrm flipV="1">
              <a:off x="4675909" y="1473924"/>
              <a:ext cx="755070" cy="876216"/>
            </a:xfrm>
            <a:prstGeom prst="straightConnector1">
              <a:avLst/>
            </a:prstGeom>
            <a:ln w="19050">
              <a:solidFill>
                <a:srgbClr val="0090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3"/>
              <a:endCxn id="11" idx="1"/>
            </p:cNvCxnSpPr>
            <p:nvPr/>
          </p:nvCxnSpPr>
          <p:spPr>
            <a:xfrm flipV="1">
              <a:off x="4675909" y="2031335"/>
              <a:ext cx="755070" cy="318805"/>
            </a:xfrm>
            <a:prstGeom prst="straightConnector1">
              <a:avLst/>
            </a:prstGeom>
            <a:ln w="19050">
              <a:solidFill>
                <a:srgbClr val="CC9E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9" idx="3"/>
              <a:endCxn id="12" idx="1"/>
            </p:cNvCxnSpPr>
            <p:nvPr/>
          </p:nvCxnSpPr>
          <p:spPr>
            <a:xfrm>
              <a:off x="4675909" y="2350140"/>
              <a:ext cx="755070" cy="231986"/>
            </a:xfrm>
            <a:prstGeom prst="straightConnector1">
              <a:avLst/>
            </a:prstGeom>
            <a:ln w="19050">
              <a:solidFill>
                <a:srgbClr val="F44D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4412671" y="1370431"/>
            <a:ext cx="1787238" cy="1256709"/>
            <a:chOff x="2888671" y="1370430"/>
            <a:chExt cx="1787238" cy="1256709"/>
          </a:xfrm>
        </p:grpSpPr>
        <p:sp>
          <p:nvSpPr>
            <p:cNvPr id="7" name="TextBox 6"/>
            <p:cNvSpPr txBox="1"/>
            <p:nvPr/>
          </p:nvSpPr>
          <p:spPr>
            <a:xfrm>
              <a:off x="3255816" y="1370430"/>
              <a:ext cx="1420093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Untracked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sz="1200" dirty="0">
                  <a:solidFill>
                    <a:srgbClr val="FF0000"/>
                  </a:solidFill>
                </a:rPr>
                <a:t>(</a:t>
              </a:r>
              <a:r>
                <a:rPr lang="ko-KR" altLang="en-US" sz="1200" dirty="0">
                  <a:solidFill>
                    <a:srgbClr val="FF0000"/>
                  </a:solidFill>
                </a:rPr>
                <a:t>관리대상 아님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5816" y="2073141"/>
              <a:ext cx="1420093" cy="553998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Tracked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en-US" altLang="ko-KR" sz="1200" dirty="0">
                  <a:solidFill>
                    <a:schemeClr val="bg1"/>
                  </a:solidFill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</a:rPr>
                <a:t>관리대상</a:t>
              </a:r>
              <a:r>
                <a:rPr lang="en-US" altLang="ko-KR" sz="1200" dirty="0">
                  <a:solidFill>
                    <a:schemeClr val="bg1"/>
                  </a:solidFill>
                </a:rPr>
                <a:t>)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8" idx="3"/>
              <a:endCxn id="7" idx="1"/>
            </p:cNvCxnSpPr>
            <p:nvPr/>
          </p:nvCxnSpPr>
          <p:spPr>
            <a:xfrm flipV="1">
              <a:off x="2888671" y="1647429"/>
              <a:ext cx="367145" cy="3224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8" idx="3"/>
              <a:endCxn id="9" idx="1"/>
            </p:cNvCxnSpPr>
            <p:nvPr/>
          </p:nvCxnSpPr>
          <p:spPr>
            <a:xfrm>
              <a:off x="2888671" y="1969866"/>
              <a:ext cx="367145" cy="38027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0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870" y="149070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설치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4375" y="1023806"/>
            <a:ext cx="10688959" cy="511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CLI vs. GUI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의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모든 기능을 지원하는 것은 </a:t>
            </a:r>
            <a:r>
              <a:rPr lang="en-US" altLang="ko-KR" dirty="0" smtClean="0">
                <a:latin typeface="+mj-ea"/>
                <a:ea typeface="+mj-ea"/>
              </a:rPr>
              <a:t>CLI </a:t>
            </a:r>
            <a:r>
              <a:rPr lang="ko-KR" altLang="en-US" dirty="0" smtClean="0">
                <a:latin typeface="+mj-ea"/>
                <a:ea typeface="+mj-ea"/>
              </a:rPr>
              <a:t>뿐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smtClean="0">
                <a:latin typeface="+mj-ea"/>
                <a:ea typeface="+mj-ea"/>
              </a:rPr>
              <a:t>대부분의 </a:t>
            </a:r>
            <a:r>
              <a:rPr lang="en-US" altLang="ko-KR" dirty="0" smtClean="0">
                <a:latin typeface="+mj-ea"/>
                <a:ea typeface="+mj-ea"/>
              </a:rPr>
              <a:t>GUI</a:t>
            </a:r>
            <a:r>
              <a:rPr lang="ko-KR" altLang="en-US" dirty="0" smtClean="0">
                <a:latin typeface="+mj-ea"/>
                <a:ea typeface="+mj-ea"/>
              </a:rPr>
              <a:t>는 </a:t>
            </a: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의 기능을 전부 구현하지 않고 비교적 단순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Linux (Ubuntu </a:t>
            </a:r>
            <a:r>
              <a:rPr lang="ko-KR" altLang="en-US" b="1" dirty="0" smtClean="0">
                <a:latin typeface="+mj-ea"/>
                <a:ea typeface="+mj-ea"/>
              </a:rPr>
              <a:t>설치</a:t>
            </a:r>
            <a:r>
              <a:rPr lang="en-US" altLang="ko-KR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400" b="1" dirty="0" err="1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sudo</a:t>
            </a:r>
            <a:r>
              <a:rPr lang="en-US" altLang="ko-KR" sz="24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 apt-get install </a:t>
            </a:r>
            <a:r>
              <a:rPr lang="en-US" altLang="ko-KR" sz="2400" b="1" dirty="0" err="1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endParaRPr lang="en-US" altLang="ko-KR" b="1" dirty="0" smtClean="0">
              <a:solidFill>
                <a:srgbClr val="0000FF"/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smtClean="0">
                <a:latin typeface="+mj-ea"/>
                <a:ea typeface="+mj-ea"/>
              </a:rPr>
              <a:t>설치 후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가능하면 최신 버전으로 업그레이드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</a:rPr>
              <a:t>Windows </a:t>
            </a:r>
            <a:r>
              <a:rPr lang="ko-KR" altLang="en-US" dirty="0" smtClean="0">
                <a:latin typeface="+mj-ea"/>
                <a:ea typeface="+mj-ea"/>
              </a:rPr>
              <a:t>설치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  <a:hlinkClick r:id="rId2"/>
              </a:rPr>
              <a:t>http://git-scm.com/download/win</a:t>
            </a:r>
            <a:r>
              <a:rPr lang="en-US" altLang="ko-KR" dirty="0" smtClean="0">
                <a:latin typeface="+mj-ea"/>
                <a:ea typeface="+mj-ea"/>
              </a:rPr>
              <a:t> (CLI </a:t>
            </a:r>
            <a:r>
              <a:rPr lang="ko-KR" altLang="en-US" dirty="0" smtClean="0">
                <a:latin typeface="+mj-ea"/>
                <a:ea typeface="+mj-ea"/>
              </a:rPr>
              <a:t>설치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  <a:hlinkClick r:id="rId3"/>
              </a:rPr>
              <a:t>http://windows.github.com</a:t>
            </a:r>
            <a:r>
              <a:rPr lang="en-US" altLang="ko-KR" dirty="0" smtClean="0">
                <a:latin typeface="+mj-ea"/>
                <a:ea typeface="+mj-ea"/>
              </a:rPr>
              <a:t>  (CLI, GUI </a:t>
            </a:r>
            <a:r>
              <a:rPr lang="ko-KR" altLang="en-US" dirty="0" smtClean="0">
                <a:latin typeface="+mj-ea"/>
                <a:ea typeface="+mj-ea"/>
              </a:rPr>
              <a:t>모두 설치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86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209" y="125517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설치 후 최초 설정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9615" y="909505"/>
            <a:ext cx="10898510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j-ea"/>
                <a:ea typeface="+mj-ea"/>
              </a:rPr>
              <a:t>Git</a:t>
            </a:r>
            <a:r>
              <a:rPr lang="ko-KR" altLang="en-US" sz="2400" b="1" dirty="0" smtClean="0">
                <a:latin typeface="+mj-ea"/>
                <a:ea typeface="+mj-ea"/>
              </a:rPr>
              <a:t>의 사용환경을 설정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 smtClean="0">
                <a:latin typeface="+mj-ea"/>
                <a:ea typeface="+mj-ea"/>
              </a:rPr>
              <a:t>한 번만 설정하면 되며</a:t>
            </a:r>
            <a:r>
              <a:rPr lang="en-US" altLang="ko-KR" sz="2000" b="1" dirty="0" smtClean="0"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latin typeface="+mj-ea"/>
                <a:ea typeface="+mj-ea"/>
              </a:rPr>
              <a:t>업그레이드 시에도 유지됨</a:t>
            </a:r>
            <a:r>
              <a:rPr lang="en-US" altLang="ko-KR" sz="2000" b="1" dirty="0" smtClean="0">
                <a:latin typeface="+mj-ea"/>
                <a:ea typeface="+mj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뒤에 다시 변경할 수 있음 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 err="1" smtClean="0">
                <a:latin typeface="+mj-ea"/>
                <a:ea typeface="+mj-ea"/>
              </a:rPr>
              <a:t>config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사용자 정보 등록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GUI </a:t>
            </a:r>
            <a:r>
              <a:rPr lang="ko-KR" altLang="en-US" sz="2000" dirty="0" smtClean="0">
                <a:latin typeface="+mj-ea"/>
                <a:ea typeface="+mj-ea"/>
              </a:rPr>
              <a:t>도구들은 처음 실행할 때 이 설정을 묻는다</a:t>
            </a:r>
            <a:r>
              <a:rPr lang="en-US" altLang="ko-KR" sz="2000" dirty="0" smtClean="0">
                <a:latin typeface="+mj-ea"/>
                <a:ea typeface="+mj-ea"/>
              </a:rPr>
              <a:t>. (</a:t>
            </a:r>
            <a:r>
              <a:rPr lang="ko-KR" altLang="en-US" sz="2000" dirty="0" smtClean="0">
                <a:latin typeface="+mj-ea"/>
                <a:ea typeface="+mj-ea"/>
              </a:rPr>
              <a:t>묻지 않을 경우에 설정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--global user.name </a:t>
            </a:r>
            <a:r>
              <a:rPr lang="en-US" altLang="ko-KR" sz="18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"John Doe"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--global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user.email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"user@email.com"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설정 확인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–-list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도움말 보기</a:t>
            </a: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help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 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 --help 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man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</a:t>
            </a:r>
            <a:endParaRPr lang="en-US" altLang="ko-KR" sz="1400" b="1" dirty="0">
              <a:latin typeface="+mj-ea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9075" y="146050"/>
            <a:ext cx="10515600" cy="796925"/>
          </a:xfrm>
        </p:spPr>
        <p:txBody>
          <a:bodyPr>
            <a:normAutofit/>
          </a:bodyPr>
          <a:lstStyle/>
          <a:p>
            <a:r>
              <a:rPr lang="en-US" altLang="ko-KR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관련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4738688"/>
          </a:xfrm>
        </p:spPr>
        <p:txBody>
          <a:bodyPr/>
          <a:lstStyle/>
          <a:p>
            <a:r>
              <a:rPr lang="en-US" altLang="ko-KR" sz="3600" dirty="0" err="1" smtClean="0"/>
              <a:t>git</a:t>
            </a:r>
            <a:r>
              <a:rPr lang="en-US" altLang="ko-KR" sz="3600" dirty="0" smtClean="0"/>
              <a:t> documentation</a:t>
            </a:r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git-scm.com/book/ko/v2</a:t>
            </a:r>
            <a:endParaRPr lang="en-US" altLang="ko-KR" dirty="0" smtClean="0"/>
          </a:p>
          <a:p>
            <a:endParaRPr lang="en-US" altLang="ko-KR" sz="3600" dirty="0"/>
          </a:p>
          <a:p>
            <a:r>
              <a:rPr lang="en-US" altLang="ko-KR" sz="3600" dirty="0" err="1" smtClean="0"/>
              <a:t>git</a:t>
            </a:r>
            <a:r>
              <a:rPr lang="en-US" altLang="ko-KR" sz="3600" dirty="0" smtClean="0"/>
              <a:t> reference</a:t>
            </a:r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git-scm.com/docs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3749" y="2448173"/>
            <a:ext cx="6858000" cy="1328228"/>
          </a:xfrm>
        </p:spPr>
        <p:txBody>
          <a:bodyPr>
            <a:noAutofit/>
          </a:bodyPr>
          <a:lstStyle/>
          <a:p>
            <a:r>
              <a:rPr lang="en-US" altLang="ko-KR" sz="862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sz="86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기본사용법</a:t>
            </a:r>
            <a:endParaRPr lang="ko-KR" altLang="en-US" sz="862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5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으로 배우는 git #1 주요 용어 맛보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993" y="1050087"/>
            <a:ext cx="9398923" cy="5286894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185651" y="120075"/>
            <a:ext cx="7886700" cy="691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56672" y="377027"/>
            <a:ext cx="4936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www.youtube.com/watch?v=PiQAwOxl52E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t은 뭐고 Github은 뭔가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242" y="912540"/>
            <a:ext cx="9598429" cy="5399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6676" y="204654"/>
            <a:ext cx="2966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Orientation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77855" y="373931"/>
            <a:ext cx="4893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www.youtube.com/watch?v=Bd35Ze7-dIw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9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46" y="18519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저장소 만들기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2795" y="1144767"/>
            <a:ext cx="9825991" cy="3134556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 err="1" smtClean="0">
                <a:latin typeface="+mn-ea"/>
              </a:rPr>
              <a:t>Git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저장소를 만드는 </a:t>
            </a:r>
            <a:r>
              <a:rPr lang="en-US" altLang="ko-KR" b="1" dirty="0" smtClean="0">
                <a:latin typeface="+mn-ea"/>
              </a:rPr>
              <a:t>2</a:t>
            </a:r>
            <a:r>
              <a:rPr lang="ko-KR" altLang="en-US" b="1" dirty="0" smtClean="0">
                <a:latin typeface="+mn-ea"/>
              </a:rPr>
              <a:t>가지 방법</a:t>
            </a:r>
            <a:endParaRPr lang="en-US" altLang="ko-KR" b="1" dirty="0" smtClean="0">
              <a:latin typeface="+mn-ea"/>
            </a:endParaRPr>
          </a:p>
          <a:p>
            <a:pPr marL="685800" lvl="1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n-ea"/>
              </a:rPr>
              <a:t>기존 </a:t>
            </a:r>
            <a:r>
              <a:rPr lang="ko-KR" altLang="en-US" b="1" dirty="0" err="1" smtClean="0">
                <a:latin typeface="+mn-ea"/>
              </a:rPr>
              <a:t>디렉토리를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저장소로 만들기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현재 작업 중인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디렉토리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대상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 marL="685800" lvl="1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n-ea"/>
              </a:rPr>
              <a:t>기존 저장소를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복사</a:t>
            </a:r>
            <a:r>
              <a:rPr lang="en-US" altLang="ko-KR" dirty="0" smtClean="0">
                <a:latin typeface="+mn-ea"/>
              </a:rPr>
              <a:t>(clone)</a:t>
            </a:r>
            <a:r>
              <a:rPr lang="ko-KR" altLang="en-US" dirty="0" smtClean="0">
                <a:latin typeface="+mn-ea"/>
              </a:rPr>
              <a:t>하기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서버 등 다른 컴퓨터 프로젝트 복사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 marL="342900" lvl="1" indent="0">
              <a:lnSpc>
                <a:spcPct val="250000"/>
              </a:lnSpc>
              <a:buNone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5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12" y="16407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저장소 만들기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4825" y="1123963"/>
            <a:ext cx="8551297" cy="48291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기존 </a:t>
            </a:r>
            <a:r>
              <a:rPr lang="ko-KR" altLang="en-US" sz="2400" b="1" dirty="0" err="1" smtClean="0">
                <a:latin typeface="+mj-ea"/>
                <a:ea typeface="+mj-ea"/>
              </a:rPr>
              <a:t>디렉토리를</a:t>
            </a:r>
            <a:r>
              <a:rPr lang="ko-KR" altLang="en-US" sz="2400" b="1" dirty="0" smtClean="0">
                <a:latin typeface="+mj-ea"/>
                <a:ea typeface="+mj-ea"/>
              </a:rPr>
              <a:t> </a:t>
            </a:r>
            <a:r>
              <a:rPr lang="en-US" altLang="ko-KR" sz="2400" b="1" dirty="0" err="1" smtClean="0">
                <a:latin typeface="+mj-ea"/>
                <a:ea typeface="+mj-ea"/>
              </a:rPr>
              <a:t>Git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저장소로 만들기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프로젝트 </a:t>
            </a:r>
            <a:r>
              <a:rPr lang="ko-KR" altLang="en-US" sz="2000" dirty="0" err="1" smtClean="0">
                <a:latin typeface="+mj-ea"/>
                <a:ea typeface="+mj-ea"/>
              </a:rPr>
              <a:t>디렉토리로</a:t>
            </a:r>
            <a:r>
              <a:rPr lang="ko-KR" altLang="en-US" sz="2000" dirty="0" smtClean="0">
                <a:latin typeface="+mj-ea"/>
                <a:ea typeface="+mj-ea"/>
              </a:rPr>
              <a:t> 이동하여 다음 명령 실행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init</a:t>
            </a:r>
            <a:endParaRPr lang="en-US" altLang="ko-KR" sz="2000" b="1" dirty="0" smtClean="0"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아직 프로젝트 </a:t>
            </a:r>
            <a:r>
              <a:rPr lang="ko-KR" altLang="en-US" sz="1800" dirty="0" err="1" smtClean="0">
                <a:latin typeface="+mj-ea"/>
                <a:ea typeface="+mj-ea"/>
              </a:rPr>
              <a:t>디렉토리의</a:t>
            </a:r>
            <a:r>
              <a:rPr lang="ko-KR" altLang="en-US" sz="1800" dirty="0" smtClean="0">
                <a:latin typeface="+mj-ea"/>
                <a:ea typeface="+mj-ea"/>
              </a:rPr>
              <a:t> 어떤 파일도 버전 관리가 시작되지 않았음 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버전 관리할 파일을 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명령으로 추가하고 </a:t>
            </a:r>
            <a:r>
              <a:rPr lang="ko-KR" altLang="en-US" sz="2000" dirty="0" err="1" smtClean="0">
                <a:latin typeface="+mj-ea"/>
                <a:ea typeface="+mj-ea"/>
              </a:rPr>
              <a:t>커밋해야</a:t>
            </a:r>
            <a:r>
              <a:rPr lang="ko-KR" altLang="en-US" sz="2000" dirty="0" smtClean="0">
                <a:latin typeface="+mj-ea"/>
                <a:ea typeface="+mj-ea"/>
              </a:rPr>
              <a:t> 관리가 시작됨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add *.c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관리할 파일 추가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add readme.txt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관리할 파일 추가</a:t>
            </a:r>
            <a:endParaRPr lang="en-US" altLang="ko-KR" sz="1600" b="1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commit  -m 'first version'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저장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56122" y="1508867"/>
            <a:ext cx="1932582" cy="1214276"/>
            <a:chOff x="1486467" y="3817111"/>
            <a:chExt cx="1932582" cy="1214276"/>
          </a:xfrm>
        </p:grpSpPr>
        <p:sp>
          <p:nvSpPr>
            <p:cNvPr id="5" name="TextBox 4"/>
            <p:cNvSpPr txBox="1"/>
            <p:nvPr/>
          </p:nvSpPr>
          <p:spPr>
            <a:xfrm>
              <a:off x="1998980" y="4655128"/>
              <a:ext cx="90755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project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42655" y="3817111"/>
              <a:ext cx="122020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userhome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7" name="직선 연결선 6"/>
            <p:cNvCxnSpPr>
              <a:stCxn id="6" idx="2"/>
              <a:endCxn id="5" idx="0"/>
            </p:cNvCxnSpPr>
            <p:nvPr/>
          </p:nvCxnSpPr>
          <p:spPr>
            <a:xfrm>
              <a:off x="2452758" y="4186443"/>
              <a:ext cx="0" cy="46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86467" y="4662055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62861" y="4655128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/>
            <p:cNvCxnSpPr>
              <a:stCxn id="6" idx="2"/>
              <a:endCxn id="8" idx="0"/>
            </p:cNvCxnSpPr>
            <p:nvPr/>
          </p:nvCxnSpPr>
          <p:spPr>
            <a:xfrm flipH="1">
              <a:off x="1664561" y="4186443"/>
              <a:ext cx="788197" cy="475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6" idx="2"/>
              <a:endCxn id="9" idx="0"/>
            </p:cNvCxnSpPr>
            <p:nvPr/>
          </p:nvCxnSpPr>
          <p:spPr>
            <a:xfrm>
              <a:off x="2452758" y="4186443"/>
              <a:ext cx="788197" cy="46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9893874" y="2723144"/>
            <a:ext cx="1094830" cy="1484441"/>
            <a:chOff x="2441983" y="4608916"/>
            <a:chExt cx="1094830" cy="1484441"/>
          </a:xfrm>
        </p:grpSpPr>
        <p:sp>
          <p:nvSpPr>
            <p:cNvPr id="13" name="TextBox 12"/>
            <p:cNvSpPr txBox="1"/>
            <p:nvPr/>
          </p:nvSpPr>
          <p:spPr>
            <a:xfrm>
              <a:off x="2717667" y="5070674"/>
              <a:ext cx="542136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  <a:latin typeface="+mj-ea"/>
                  <a:ea typeface="+mj-ea"/>
                </a:rPr>
                <a:t>.</a:t>
              </a:r>
              <a:r>
                <a:rPr lang="en-US" altLang="ko-KR" b="1" dirty="0" err="1">
                  <a:solidFill>
                    <a:srgbClr val="0000FF"/>
                  </a:solidFill>
                  <a:latin typeface="+mj-ea"/>
                  <a:ea typeface="+mj-ea"/>
                </a:rPr>
                <a:t>git</a:t>
              </a:r>
              <a:endParaRPr lang="ko-KR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1983" y="5724025"/>
              <a:ext cx="388248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  <a:latin typeface="+mj-ea"/>
                  <a:ea typeface="+mj-ea"/>
                </a:rPr>
                <a:t>…</a:t>
              </a:r>
              <a:endParaRPr lang="ko-KR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48565" y="5724025"/>
              <a:ext cx="388248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  <a:latin typeface="+mj-ea"/>
                  <a:ea typeface="+mj-ea"/>
                </a:rPr>
                <a:t>…</a:t>
              </a:r>
              <a:endParaRPr lang="ko-KR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cxnSp>
          <p:nvCxnSpPr>
            <p:cNvPr id="16" name="직선 연결선 15"/>
            <p:cNvCxnSpPr>
              <a:stCxn id="13" idx="2"/>
              <a:endCxn id="14" idx="0"/>
            </p:cNvCxnSpPr>
            <p:nvPr/>
          </p:nvCxnSpPr>
          <p:spPr>
            <a:xfrm flipH="1">
              <a:off x="2636107" y="5440006"/>
              <a:ext cx="352628" cy="28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13" idx="2"/>
              <a:endCxn id="15" idx="0"/>
            </p:cNvCxnSpPr>
            <p:nvPr/>
          </p:nvCxnSpPr>
          <p:spPr>
            <a:xfrm>
              <a:off x="2988735" y="5440006"/>
              <a:ext cx="353954" cy="28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22" idx="2"/>
              <a:endCxn id="13" idx="0"/>
            </p:cNvCxnSpPr>
            <p:nvPr/>
          </p:nvCxnSpPr>
          <p:spPr>
            <a:xfrm>
              <a:off x="2570522" y="4608916"/>
              <a:ext cx="418213" cy="461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546162" y="2350810"/>
            <a:ext cx="95250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project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46161" y="2353811"/>
            <a:ext cx="9525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project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24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3950" y="14108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저장소 만들기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475" y="1190478"/>
            <a:ext cx="8630725" cy="41527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기존 저장소를 복사하기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서버 등 다른 컴퓨터의 프로젝트를 로컬 컴퓨터로 복사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기존 저장소를 복사해 올 </a:t>
            </a:r>
            <a:r>
              <a:rPr lang="ko-KR" altLang="en-US" sz="2000" dirty="0" err="1" smtClean="0">
                <a:latin typeface="+mj-ea"/>
                <a:ea typeface="+mj-ea"/>
              </a:rPr>
              <a:t>디렉토리로</a:t>
            </a:r>
            <a:r>
              <a:rPr lang="ko-KR" altLang="en-US" sz="2000" dirty="0" smtClean="0">
                <a:latin typeface="+mj-ea"/>
                <a:ea typeface="+mj-ea"/>
              </a:rPr>
              <a:t> 이동 후 다음 명령 실행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clone [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url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]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예</a:t>
            </a:r>
            <a:r>
              <a:rPr lang="en-US" altLang="ko-KR" sz="1600" dirty="0" smtClean="0">
                <a:latin typeface="+mj-ea"/>
                <a:ea typeface="+mj-ea"/>
              </a:rPr>
              <a:t>) </a:t>
            </a:r>
            <a:r>
              <a:rPr lang="en-US" altLang="ko-KR" sz="1600" dirty="0" err="1" smtClean="0">
                <a:latin typeface="+mj-ea"/>
                <a:ea typeface="+mj-ea"/>
              </a:rPr>
              <a:t>userhome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latin typeface="+mj-ea"/>
                <a:ea typeface="+mj-ea"/>
              </a:rPr>
              <a:t>디렉토리에서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다음 명령 실행</a:t>
            </a:r>
            <a:endParaRPr lang="en-US" altLang="ko-KR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2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200" b="1" dirty="0">
                <a:latin typeface="+mj-ea"/>
                <a:ea typeface="+mj-ea"/>
                <a:cs typeface="Courier New" panose="02070309020205020404" pitchFamily="49" charset="0"/>
              </a:rPr>
              <a:t> clone https://github.com/</a:t>
            </a:r>
            <a:r>
              <a:rPr lang="en-US" altLang="ko-KR" sz="1200" b="1" dirty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gituser</a:t>
            </a:r>
            <a:r>
              <a:rPr lang="en-US" altLang="ko-KR" sz="1200" b="1" dirty="0"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project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endParaRPr lang="en-US" altLang="ko-KR" sz="1600" dirty="0" smtClean="0">
              <a:latin typeface="+mj-ea"/>
              <a:ea typeface="+mj-ea"/>
            </a:endParaRPr>
          </a:p>
          <a:p>
            <a:pPr lvl="3">
              <a:lnSpc>
                <a:spcPct val="150000"/>
              </a:lnSpc>
            </a:pPr>
            <a:r>
              <a:rPr lang="en-US" altLang="ko-KR" sz="1400" dirty="0" err="1" smtClean="0">
                <a:latin typeface="+mj-ea"/>
                <a:ea typeface="+mj-ea"/>
              </a:rPr>
              <a:t>Userhome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latin typeface="+mj-ea"/>
                <a:ea typeface="+mj-ea"/>
              </a:rPr>
              <a:t>디렉토리에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project </a:t>
            </a:r>
            <a:r>
              <a:rPr lang="ko-KR" altLang="en-US" sz="1400" dirty="0" smtClean="0">
                <a:latin typeface="+mj-ea"/>
                <a:ea typeface="+mj-ea"/>
              </a:rPr>
              <a:t>이름의 </a:t>
            </a:r>
            <a:r>
              <a:rPr lang="en-US" altLang="ko-KR" sz="1400" dirty="0" err="1" smtClean="0">
                <a:latin typeface="+mj-ea"/>
                <a:ea typeface="+mj-ea"/>
              </a:rPr>
              <a:t>Git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저장소가 복사됨</a:t>
            </a:r>
            <a:endParaRPr lang="en-US" altLang="ko-KR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다른 </a:t>
            </a:r>
            <a:r>
              <a:rPr lang="ko-KR" altLang="en-US" sz="2000" dirty="0" err="1" smtClean="0">
                <a:latin typeface="+mj-ea"/>
                <a:ea typeface="+mj-ea"/>
              </a:rPr>
              <a:t>디렉토리</a:t>
            </a:r>
            <a:r>
              <a:rPr lang="ko-KR" altLang="en-US" sz="2000" dirty="0" smtClean="0">
                <a:latin typeface="+mj-ea"/>
                <a:ea typeface="+mj-ea"/>
              </a:rPr>
              <a:t> 이름으로</a:t>
            </a:r>
            <a:r>
              <a:rPr lang="ko-KR" altLang="en-US" sz="2000" dirty="0">
                <a:latin typeface="+mj-ea"/>
                <a:ea typeface="+mj-ea"/>
              </a:rPr>
              <a:t>도</a:t>
            </a:r>
            <a:r>
              <a:rPr lang="ko-KR" altLang="en-US" sz="2000" dirty="0" smtClean="0">
                <a:latin typeface="+mj-ea"/>
                <a:ea typeface="+mj-ea"/>
              </a:rPr>
              <a:t> 저장할 수 있음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clone [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url</a:t>
            </a:r>
            <a:r>
              <a:rPr lang="en-US" altLang="ko-KR" sz="1600" b="1" dirty="0" smtClean="0">
                <a:latin typeface="+mj-ea"/>
                <a:ea typeface="+mj-ea"/>
                <a:cs typeface="Courier New" panose="02070309020205020404" pitchFamily="49" charset="0"/>
              </a:rPr>
              <a:t>] </a:t>
            </a:r>
            <a:r>
              <a:rPr lang="en-US" altLang="ko-KR" sz="1600" b="1" dirty="0" err="1" smtClean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newDirectory</a:t>
            </a:r>
            <a:endParaRPr lang="en-US" altLang="ko-KR" sz="1600" b="1" dirty="0">
              <a:solidFill>
                <a:srgbClr val="0000FF"/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50000"/>
              </a:lnSpc>
            </a:pPr>
            <a:endParaRPr lang="en-US" altLang="ko-KR" sz="1600" dirty="0" smtClean="0">
              <a:latin typeface="+mj-ea"/>
              <a:ea typeface="+mj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071957" y="3071660"/>
            <a:ext cx="1687020" cy="1214276"/>
            <a:chOff x="6774874" y="3703427"/>
            <a:chExt cx="1687020" cy="1214276"/>
          </a:xfrm>
        </p:grpSpPr>
        <p:sp>
          <p:nvSpPr>
            <p:cNvPr id="6" name="TextBox 5"/>
            <p:cNvSpPr txBox="1"/>
            <p:nvPr/>
          </p:nvSpPr>
          <p:spPr>
            <a:xfrm>
              <a:off x="6774874" y="3703427"/>
              <a:ext cx="1220206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userhome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78200" y="4548371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05706" y="4541444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/>
            <p:cNvCxnSpPr>
              <a:stCxn id="6" idx="2"/>
              <a:endCxn id="8" idx="0"/>
            </p:cNvCxnSpPr>
            <p:nvPr/>
          </p:nvCxnSpPr>
          <p:spPr>
            <a:xfrm>
              <a:off x="7384977" y="4072759"/>
              <a:ext cx="271317" cy="475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6" idx="2"/>
              <a:endCxn id="9" idx="0"/>
            </p:cNvCxnSpPr>
            <p:nvPr/>
          </p:nvCxnSpPr>
          <p:spPr>
            <a:xfrm>
              <a:off x="7384977" y="4072759"/>
              <a:ext cx="898823" cy="46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8649478" y="3440993"/>
            <a:ext cx="1420069" cy="2349271"/>
            <a:chOff x="6931199" y="4052873"/>
            <a:chExt cx="1420069" cy="2349271"/>
          </a:xfrm>
        </p:grpSpPr>
        <p:sp>
          <p:nvSpPr>
            <p:cNvPr id="5" name="TextBox 4"/>
            <p:cNvSpPr txBox="1"/>
            <p:nvPr/>
          </p:nvSpPr>
          <p:spPr>
            <a:xfrm>
              <a:off x="6931199" y="4541444"/>
              <a:ext cx="907556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project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7" name="직선 연결선 6"/>
            <p:cNvCxnSpPr>
              <a:stCxn id="6" idx="2"/>
              <a:endCxn id="5" idx="0"/>
            </p:cNvCxnSpPr>
            <p:nvPr/>
          </p:nvCxnSpPr>
          <p:spPr>
            <a:xfrm flipH="1">
              <a:off x="7384977" y="4052873"/>
              <a:ext cx="578805" cy="488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/>
            <p:cNvGrpSpPr/>
            <p:nvPr/>
          </p:nvGrpSpPr>
          <p:grpSpPr>
            <a:xfrm>
              <a:off x="7256438" y="4917703"/>
              <a:ext cx="1094830" cy="1484441"/>
              <a:chOff x="2441983" y="4608916"/>
              <a:chExt cx="1094830" cy="148444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17667" y="5070674"/>
                <a:ext cx="54213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.</a:t>
                </a:r>
                <a:r>
                  <a:rPr lang="en-US" altLang="ko-KR" b="1" dirty="0" err="1">
                    <a:solidFill>
                      <a:srgbClr val="0000FF"/>
                    </a:solidFill>
                    <a:latin typeface="+mj-ea"/>
                    <a:ea typeface="+mj-ea"/>
                  </a:rPr>
                  <a:t>git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441983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148565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6" name="직선 연결선 15"/>
              <p:cNvCxnSpPr>
                <a:stCxn id="13" idx="2"/>
                <a:endCxn id="14" idx="0"/>
              </p:cNvCxnSpPr>
              <p:nvPr/>
            </p:nvCxnSpPr>
            <p:spPr>
              <a:xfrm flipH="1">
                <a:off x="2636107" y="5440006"/>
                <a:ext cx="352628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>
                <a:stCxn id="13" idx="2"/>
                <a:endCxn id="15" idx="0"/>
              </p:cNvCxnSpPr>
              <p:nvPr/>
            </p:nvCxnSpPr>
            <p:spPr>
              <a:xfrm>
                <a:off x="2988735" y="5440006"/>
                <a:ext cx="353954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>
                <a:endCxn id="13" idx="0"/>
              </p:cNvCxnSpPr>
              <p:nvPr/>
            </p:nvCxnSpPr>
            <p:spPr>
              <a:xfrm>
                <a:off x="2570522" y="4608916"/>
                <a:ext cx="418213" cy="46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68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210" y="199630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수정하고 저장소에 저장하기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925" y="1251225"/>
            <a:ext cx="11319337" cy="43764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latin typeface="+mj-ea"/>
                <a:ea typeface="+mj-ea"/>
              </a:rPr>
              <a:t>워킹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ko-KR" altLang="en-US" b="1" dirty="0" err="1" smtClean="0">
                <a:latin typeface="+mj-ea"/>
                <a:ea typeface="+mj-ea"/>
              </a:rPr>
              <a:t>디렉토리의</a:t>
            </a:r>
            <a:r>
              <a:rPr lang="ko-KR" altLang="en-US" b="1" dirty="0" smtClean="0">
                <a:latin typeface="+mj-ea"/>
                <a:ea typeface="+mj-ea"/>
              </a:rPr>
              <a:t> 파일 상태 확인하기</a:t>
            </a:r>
            <a:endParaRPr lang="en-US" altLang="ko-KR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 status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b="1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수정한 내용이 없으면 위와 같이 표시됨</a:t>
            </a:r>
            <a:endParaRPr lang="en-US" altLang="ko-KR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현재 </a:t>
            </a:r>
            <a:r>
              <a:rPr lang="ko-KR" altLang="en-US" dirty="0" err="1" smtClean="0">
                <a:latin typeface="+mj-ea"/>
                <a:ea typeface="+mj-ea"/>
              </a:rPr>
              <a:t>브랜치가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master</a:t>
            </a:r>
            <a:r>
              <a:rPr lang="ko-KR" altLang="en-US" dirty="0" smtClean="0">
                <a:latin typeface="+mj-ea"/>
                <a:ea typeface="+mj-ea"/>
              </a:rPr>
              <a:t>임을 표시</a:t>
            </a:r>
            <a:r>
              <a:rPr lang="en-US" altLang="ko-KR" dirty="0" smtClean="0">
                <a:latin typeface="+mj-ea"/>
                <a:ea typeface="+mj-ea"/>
              </a:rPr>
              <a:t>. (* </a:t>
            </a:r>
            <a:r>
              <a:rPr lang="ko-KR" altLang="en-US" dirty="0" err="1" smtClean="0">
                <a:latin typeface="+mj-ea"/>
                <a:ea typeface="+mj-ea"/>
              </a:rPr>
              <a:t>브랜치에</a:t>
            </a:r>
            <a:r>
              <a:rPr lang="ko-KR" altLang="en-US" dirty="0" smtClean="0">
                <a:latin typeface="+mj-ea"/>
                <a:ea typeface="+mj-ea"/>
              </a:rPr>
              <a:t> 관한 이야기는 이후에 다시 정리함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16" y="2626130"/>
            <a:ext cx="7721311" cy="9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586" y="177818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수정하고 저장소에 저장하기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750" y="1023805"/>
            <a:ext cx="11034799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새 </a:t>
            </a:r>
            <a:r>
              <a:rPr lang="ko-KR" altLang="en-US" sz="2400" b="1" dirty="0">
                <a:latin typeface="+mj-ea"/>
                <a:ea typeface="+mj-ea"/>
              </a:rPr>
              <a:t>파일</a:t>
            </a:r>
            <a:r>
              <a:rPr lang="en-US" altLang="ko-KR" sz="2400" b="1" dirty="0">
                <a:latin typeface="+mj-ea"/>
                <a:ea typeface="+mj-ea"/>
              </a:rPr>
              <a:t>(README)</a:t>
            </a:r>
            <a:r>
              <a:rPr lang="ko-KR" altLang="en-US" sz="2400" b="1" dirty="0">
                <a:latin typeface="+mj-ea"/>
                <a:ea typeface="+mj-ea"/>
              </a:rPr>
              <a:t>을 생성하고 상태 </a:t>
            </a:r>
            <a:r>
              <a:rPr lang="ko-KR" altLang="en-US" sz="2400" b="1" dirty="0" smtClean="0">
                <a:latin typeface="+mj-ea"/>
                <a:ea typeface="+mj-ea"/>
              </a:rPr>
              <a:t>확인하기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Untracked </a:t>
            </a:r>
            <a:r>
              <a:rPr lang="ko-KR" altLang="en-US" sz="2000" dirty="0" smtClean="0">
                <a:latin typeface="+mj-ea"/>
                <a:ea typeface="+mj-ea"/>
              </a:rPr>
              <a:t>파일 목록에 </a:t>
            </a:r>
            <a:r>
              <a:rPr lang="en-US" altLang="ko-KR" sz="2000" dirty="0" smtClean="0">
                <a:latin typeface="+mj-ea"/>
                <a:ea typeface="+mj-ea"/>
              </a:rPr>
              <a:t>README </a:t>
            </a:r>
            <a:r>
              <a:rPr lang="ko-KR" altLang="en-US" sz="2000" dirty="0" smtClean="0">
                <a:latin typeface="+mj-ea"/>
                <a:ea typeface="+mj-ea"/>
              </a:rPr>
              <a:t>표시됨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$ 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add README  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위 명령으로 </a:t>
            </a:r>
            <a:r>
              <a:rPr lang="en-US" altLang="ko-KR" sz="1800" dirty="0" smtClean="0">
                <a:latin typeface="+mj-ea"/>
                <a:ea typeface="+mj-ea"/>
              </a:rPr>
              <a:t>Tracked </a:t>
            </a:r>
            <a:r>
              <a:rPr lang="ko-KR" altLang="en-US" sz="1800" dirty="0" smtClean="0">
                <a:latin typeface="+mj-ea"/>
                <a:ea typeface="+mj-ea"/>
              </a:rPr>
              <a:t>상태가 되지 않는 한 절대로 저장되지 않음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보통 소스코드를 컴파일 해서 생성되는 실행파일 등은 자동으로 제외됨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sz="2000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98" y="1607628"/>
            <a:ext cx="7721311" cy="26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7210" y="85587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수정하고 저장소에 저장하기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(3)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1050" y="989990"/>
            <a:ext cx="9145439" cy="51032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파일을 새로 추적하기</a:t>
            </a: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 smtClean="0">
                <a:latin typeface="+mj-ea"/>
                <a:ea typeface="+mj-ea"/>
              </a:rPr>
              <a:t>git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add </a:t>
            </a:r>
            <a:r>
              <a:rPr lang="ko-KR" altLang="en-US" dirty="0">
                <a:latin typeface="+mj-ea"/>
                <a:ea typeface="+mj-ea"/>
              </a:rPr>
              <a:t>명령으로 </a:t>
            </a:r>
            <a:r>
              <a:rPr lang="en-US" altLang="ko-KR" dirty="0" err="1">
                <a:latin typeface="+mj-ea"/>
                <a:ea typeface="+mj-ea"/>
              </a:rPr>
              <a:t>Git</a:t>
            </a:r>
            <a:r>
              <a:rPr lang="ko-KR" altLang="en-US" dirty="0">
                <a:latin typeface="+mj-ea"/>
                <a:ea typeface="+mj-ea"/>
              </a:rPr>
              <a:t>에서 파일을 새로 추적할 수 </a:t>
            </a:r>
            <a:r>
              <a:rPr lang="ko-KR" altLang="en-US" dirty="0" smtClean="0">
                <a:latin typeface="+mj-ea"/>
                <a:ea typeface="+mj-ea"/>
              </a:rPr>
              <a:t>있음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60" y="2367476"/>
            <a:ext cx="7721311" cy="54602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806459" y="3126021"/>
            <a:ext cx="7721311" cy="1696233"/>
            <a:chOff x="889288" y="2702070"/>
            <a:chExt cx="7721311" cy="169623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288" y="2702070"/>
              <a:ext cx="7721311" cy="120501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288" y="3907086"/>
              <a:ext cx="7721311" cy="491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634" y="131405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실습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–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로컬 저장소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550" y="1023805"/>
            <a:ext cx="9319314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latin typeface="+mj-ea"/>
                <a:ea typeface="+mj-ea"/>
              </a:rPr>
              <a:t>Git</a:t>
            </a:r>
            <a:r>
              <a:rPr lang="en-US" altLang="ko-KR" b="1" dirty="0" smtClean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j-ea"/>
                <a:ea typeface="+mj-ea"/>
              </a:rPr>
              <a:t>기본 명령어</a:t>
            </a: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j-ea"/>
              <a:ea typeface="+mj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31491"/>
              </p:ext>
            </p:extLst>
          </p:nvPr>
        </p:nvGraphicFramePr>
        <p:xfrm>
          <a:off x="1553010" y="1826733"/>
          <a:ext cx="9170408" cy="4129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8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+mj-ea"/>
                          <a:ea typeface="+mj-ea"/>
                        </a:rPr>
                        <a:t>명령어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eaLnBrk="1" hangingPunct="1"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init</a:t>
                      </a:r>
                      <a:endParaRPr lang="en-US" altLang="ko-KR" sz="1800" b="1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저장소의 생성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(.</a:t>
                      </a:r>
                      <a:r>
                        <a:rPr lang="en-US" altLang="ko-KR" sz="1800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폴더가 만들어짐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add &lt;filename&gt;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baseline="0" dirty="0" smtClean="0">
                          <a:latin typeface="+mj-ea"/>
                          <a:ea typeface="+mj-ea"/>
                        </a:rPr>
                        <a:t> add --all</a:t>
                      </a:r>
                      <a:endParaRPr lang="ko-KR" altLang="en-US" sz="1800" b="1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저장소에 파일 추가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800" baseline="0" dirty="0" smtClean="0">
                          <a:latin typeface="+mj-ea"/>
                          <a:ea typeface="+mj-ea"/>
                        </a:rPr>
                        <a:t>staging area</a:t>
                      </a:r>
                      <a:r>
                        <a:rPr lang="ko-KR" altLang="en-US" sz="1800" baseline="0" dirty="0" smtClean="0">
                          <a:latin typeface="+mj-ea"/>
                          <a:ea typeface="+mj-ea"/>
                        </a:rPr>
                        <a:t>로 올라감</a:t>
                      </a:r>
                      <a:r>
                        <a:rPr lang="en-US" altLang="ko-KR" sz="1800" baseline="0" dirty="0" smtClean="0">
                          <a:latin typeface="+mj-ea"/>
                          <a:ea typeface="+mj-ea"/>
                        </a:rPr>
                        <a:t>)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commit –m “message”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eaLnBrk="1" hangingPunct="1">
                        <a:buFont typeface="Georgia" panose="02040502050405020303" pitchFamily="18" charset="0"/>
                        <a:buNone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저장소에 변경 내용 반영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328023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config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eaLnBrk="1" hangingPunct="1">
                        <a:buFont typeface="Georgia" panose="02040502050405020303" pitchFamily="18" charset="0"/>
                        <a:buNone/>
                        <a:defRPr/>
                      </a:pPr>
                      <a:r>
                        <a:rPr lang="en-US" altLang="ko-KR" sz="1800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설정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사용자 정보 설정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설정 확인 등</a:t>
                      </a:r>
                      <a:r>
                        <a:rPr lang="en-US" altLang="ko-KR" sz="1800" dirty="0" smtClean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472405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status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저장소 상태 확인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diff</a:t>
                      </a:r>
                      <a:endParaRPr lang="ko-KR" altLang="en-US" sz="18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8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git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add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하기 전과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add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한 후의 파일 내용을 비교할 때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071594"/>
                  </a:ext>
                </a:extLst>
              </a:tr>
              <a:tr h="474823">
                <a:tc>
                  <a:txBody>
                    <a:bodyPr/>
                    <a:lstStyle/>
                    <a:p>
                      <a:pPr algn="l" eaLnBrk="1" hangingPunct="1"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log</a:t>
                      </a:r>
                    </a:p>
                    <a:p>
                      <a:pPr algn="l" eaLnBrk="1" hangingPunct="1">
                        <a:defRPr/>
                      </a:pPr>
                      <a:r>
                        <a:rPr lang="en-US" altLang="ko-KR" sz="1800" b="1" dirty="0" err="1" smtClean="0">
                          <a:latin typeface="+mj-ea"/>
                          <a:ea typeface="+mj-ea"/>
                        </a:rPr>
                        <a:t>git</a:t>
                      </a:r>
                      <a:r>
                        <a:rPr lang="en-US" altLang="ko-KR" sz="1800" b="1" dirty="0" smtClean="0">
                          <a:latin typeface="+mj-ea"/>
                          <a:ea typeface="+mj-ea"/>
                        </a:rPr>
                        <a:t> log --stat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로그 상태 보기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j-ea"/>
                          <a:ea typeface="+mj-ea"/>
                        </a:rPr>
                        <a:t>각 파일 별 로그 상태 보기</a:t>
                      </a:r>
                      <a:endParaRPr lang="en-US" altLang="ko-KR" sz="180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80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2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921" y="12562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실습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1 –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로컬 저장소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550" y="1065104"/>
            <a:ext cx="8674216" cy="583419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다음의 지시 사항에 맞추어 실행 하시오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각자의 </a:t>
            </a:r>
            <a:r>
              <a:rPr lang="en-US" altLang="ko-KR" b="1" dirty="0" smtClean="0">
                <a:latin typeface="+mj-ea"/>
                <a:ea typeface="+mj-ea"/>
              </a:rPr>
              <a:t>id</a:t>
            </a:r>
            <a:r>
              <a:rPr lang="ko-KR" altLang="en-US" b="1" dirty="0" smtClean="0">
                <a:latin typeface="+mj-ea"/>
                <a:ea typeface="+mj-ea"/>
              </a:rPr>
              <a:t>로 사용자 계정과 비밀번호를 만든다</a:t>
            </a:r>
            <a:r>
              <a:rPr lang="en-US" altLang="ko-KR" b="1" dirty="0" smtClean="0">
                <a:latin typeface="+mj-ea"/>
                <a:ea typeface="+mj-ea"/>
              </a:rPr>
              <a:t>(ex. </a:t>
            </a:r>
            <a:r>
              <a:rPr lang="en-US" altLang="ko-KR" b="1" dirty="0" err="1" smtClean="0">
                <a:latin typeface="+mj-ea"/>
                <a:ea typeface="+mj-ea"/>
              </a:rPr>
              <a:t>gildong</a:t>
            </a:r>
            <a:r>
              <a:rPr lang="en-US" altLang="ko-KR" b="1" dirty="0" smtClean="0">
                <a:latin typeface="+mj-ea"/>
                <a:ea typeface="+mj-ea"/>
              </a:rPr>
              <a:t> / 1111).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만들어진 각자의 </a:t>
            </a:r>
            <a:r>
              <a:rPr lang="en-US" altLang="ko-KR" b="1" dirty="0" smtClean="0">
                <a:latin typeface="+mj-ea"/>
                <a:ea typeface="+mj-ea"/>
              </a:rPr>
              <a:t>id</a:t>
            </a:r>
            <a:r>
              <a:rPr lang="ko-KR" altLang="en-US" b="1" dirty="0" smtClean="0">
                <a:latin typeface="+mj-ea"/>
                <a:ea typeface="+mj-ea"/>
              </a:rPr>
              <a:t>로</a:t>
            </a:r>
            <a:r>
              <a:rPr lang="en-US" altLang="ko-KR" b="1" dirty="0" smtClean="0">
                <a:latin typeface="+mj-ea"/>
                <a:ea typeface="+mj-ea"/>
              </a:rPr>
              <a:t> </a:t>
            </a:r>
            <a:r>
              <a:rPr lang="ko-KR" altLang="en-US" b="1" dirty="0" smtClean="0">
                <a:latin typeface="+mj-ea"/>
                <a:ea typeface="+mj-ea"/>
              </a:rPr>
              <a:t>우분투에 로그인한다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자신의 홈디렉토리에 </a:t>
            </a:r>
            <a:r>
              <a:rPr lang="en-US" altLang="ko-KR" b="1" dirty="0" smtClean="0">
                <a:latin typeface="+mj-ea"/>
                <a:ea typeface="+mj-ea"/>
              </a:rPr>
              <a:t>working directory</a:t>
            </a:r>
            <a:r>
              <a:rPr lang="ko-KR" altLang="en-US" b="1" dirty="0" smtClean="0">
                <a:latin typeface="+mj-ea"/>
                <a:ea typeface="+mj-ea"/>
              </a:rPr>
              <a:t>인 </a:t>
            </a:r>
            <a:r>
              <a:rPr lang="en-US" altLang="ko-KR" b="1" dirty="0" smtClean="0">
                <a:latin typeface="+mj-ea"/>
                <a:ea typeface="+mj-ea"/>
              </a:rPr>
              <a:t>project01 </a:t>
            </a:r>
            <a:r>
              <a:rPr lang="ko-KR" altLang="en-US" b="1" dirty="0" smtClean="0">
                <a:latin typeface="+mj-ea"/>
                <a:ea typeface="+mj-ea"/>
              </a:rPr>
              <a:t>디렉토리를 생성시킨다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err="1" smtClean="0">
                <a:latin typeface="+mj-ea"/>
                <a:ea typeface="+mj-ea"/>
              </a:rPr>
              <a:t>git</a:t>
            </a:r>
            <a:r>
              <a:rPr lang="ko-KR" altLang="en-US" b="1" dirty="0" smtClean="0">
                <a:latin typeface="+mj-ea"/>
                <a:ea typeface="+mj-ea"/>
              </a:rPr>
              <a:t>에서 사용할 사용자 정보를 설정한다</a:t>
            </a:r>
            <a:r>
              <a:rPr lang="en-US" altLang="ko-KR" b="1" dirty="0" smtClean="0">
                <a:latin typeface="+mj-ea"/>
                <a:ea typeface="+mj-ea"/>
              </a:rPr>
              <a:t>(“</a:t>
            </a:r>
            <a:r>
              <a:rPr lang="ko-KR" altLang="en-US" b="1" dirty="0" smtClean="0">
                <a:latin typeface="+mj-ea"/>
                <a:ea typeface="+mj-ea"/>
              </a:rPr>
              <a:t>홍길동</a:t>
            </a:r>
            <a:r>
              <a:rPr lang="en-US" altLang="ko-KR" b="1" dirty="0" smtClean="0">
                <a:latin typeface="+mj-ea"/>
                <a:ea typeface="+mj-ea"/>
              </a:rPr>
              <a:t>” / “gildong@naver.com”). 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smtClean="0">
                <a:latin typeface="+mj-ea"/>
                <a:ea typeface="+mj-ea"/>
              </a:rPr>
              <a:t>project01 </a:t>
            </a:r>
            <a:r>
              <a:rPr lang="ko-KR" altLang="en-US" b="1" dirty="0" smtClean="0">
                <a:latin typeface="+mj-ea"/>
                <a:ea typeface="+mj-ea"/>
              </a:rPr>
              <a:t>디렉토리에 </a:t>
            </a:r>
            <a:r>
              <a:rPr lang="en-US" altLang="ko-KR" b="1" dirty="0" smtClean="0">
                <a:latin typeface="+mj-ea"/>
                <a:ea typeface="+mj-ea"/>
              </a:rPr>
              <a:t>local repository</a:t>
            </a:r>
            <a:r>
              <a:rPr lang="ko-KR" altLang="en-US" b="1" dirty="0" smtClean="0">
                <a:latin typeface="+mj-ea"/>
                <a:ea typeface="+mj-ea"/>
              </a:rPr>
              <a:t>를 생성한다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smtClean="0">
                <a:latin typeface="+mj-ea"/>
                <a:ea typeface="+mj-ea"/>
              </a:rPr>
              <a:t>hello.html </a:t>
            </a:r>
            <a:r>
              <a:rPr lang="ko-KR" altLang="en-US" b="1" dirty="0" smtClean="0">
                <a:latin typeface="+mj-ea"/>
                <a:ea typeface="+mj-ea"/>
              </a:rPr>
              <a:t>파일을 </a:t>
            </a:r>
            <a:r>
              <a:rPr lang="en-US" altLang="ko-KR" b="1" dirty="0" smtClean="0">
                <a:latin typeface="+mj-ea"/>
                <a:ea typeface="+mj-ea"/>
              </a:rPr>
              <a:t>working directory</a:t>
            </a:r>
            <a:r>
              <a:rPr lang="ko-KR" altLang="en-US" b="1" dirty="0" smtClean="0">
                <a:latin typeface="+mj-ea"/>
                <a:ea typeface="+mj-ea"/>
              </a:rPr>
              <a:t>에 작성한다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위의 파일을 추적가능하도록 </a:t>
            </a:r>
            <a:r>
              <a:rPr lang="en-US" altLang="ko-KR" b="1" dirty="0" smtClean="0">
                <a:latin typeface="+mj-ea"/>
                <a:ea typeface="+mj-ea"/>
              </a:rPr>
              <a:t>staging area</a:t>
            </a:r>
            <a:r>
              <a:rPr lang="ko-KR" altLang="en-US" b="1" dirty="0" smtClean="0">
                <a:latin typeface="+mj-ea"/>
                <a:ea typeface="+mj-ea"/>
              </a:rPr>
              <a:t>에 올린다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j-ea"/>
                <a:ea typeface="+mj-ea"/>
              </a:rPr>
              <a:t>위의 파일을 </a:t>
            </a:r>
            <a:r>
              <a:rPr lang="en-US" altLang="ko-KR" b="1" dirty="0" smtClean="0">
                <a:latin typeface="+mj-ea"/>
                <a:ea typeface="+mj-ea"/>
              </a:rPr>
              <a:t>local repository</a:t>
            </a:r>
            <a:r>
              <a:rPr lang="ko-KR" altLang="en-US" b="1" dirty="0" smtClean="0">
                <a:latin typeface="+mj-ea"/>
                <a:ea typeface="+mj-ea"/>
              </a:rPr>
              <a:t>에 저장한다</a:t>
            </a:r>
            <a:r>
              <a:rPr lang="en-US" altLang="ko-KR" b="1" dirty="0" smtClean="0">
                <a:latin typeface="+mj-ea"/>
                <a:ea typeface="+mj-ea"/>
              </a:rPr>
              <a:t>(message</a:t>
            </a:r>
            <a:r>
              <a:rPr lang="ko-KR" altLang="en-US" b="1" dirty="0" smtClean="0">
                <a:latin typeface="+mj-ea"/>
                <a:ea typeface="+mj-ea"/>
              </a:rPr>
              <a:t>는 </a:t>
            </a:r>
            <a:r>
              <a:rPr lang="en-US" altLang="ko-KR" b="1" dirty="0" smtClean="0">
                <a:latin typeface="+mj-ea"/>
                <a:ea typeface="+mj-ea"/>
              </a:rPr>
              <a:t>“first commit”).</a:t>
            </a: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16" y="3982201"/>
            <a:ext cx="3582126" cy="135203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827128" y="3453325"/>
            <a:ext cx="2480953" cy="2666669"/>
            <a:chOff x="8827128" y="3453325"/>
            <a:chExt cx="2480953" cy="2666669"/>
          </a:xfrm>
        </p:grpSpPr>
        <p:sp>
          <p:nvSpPr>
            <p:cNvPr id="7" name="TextBox 6"/>
            <p:cNvSpPr txBox="1"/>
            <p:nvPr/>
          </p:nvSpPr>
          <p:spPr>
            <a:xfrm>
              <a:off x="9424031" y="3453325"/>
              <a:ext cx="873957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/home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02844" y="3982201"/>
              <a:ext cx="10501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gildong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86100" y="3982201"/>
              <a:ext cx="92198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user01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1" name="직선 연결선 10"/>
            <p:cNvCxnSpPr>
              <a:stCxn id="7" idx="2"/>
              <a:endCxn id="8" idx="0"/>
            </p:cNvCxnSpPr>
            <p:nvPr/>
          </p:nvCxnSpPr>
          <p:spPr>
            <a:xfrm flipH="1">
              <a:off x="9527933" y="3822657"/>
              <a:ext cx="333076" cy="159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7" idx="2"/>
              <a:endCxn id="9" idx="0"/>
            </p:cNvCxnSpPr>
            <p:nvPr/>
          </p:nvCxnSpPr>
          <p:spPr>
            <a:xfrm>
              <a:off x="9861010" y="3822657"/>
              <a:ext cx="986081" cy="159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920008" y="4489422"/>
              <a:ext cx="1160831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project01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5" name="직선 연결선 14"/>
            <p:cNvCxnSpPr>
              <a:stCxn id="8" idx="2"/>
              <a:endCxn id="14" idx="0"/>
            </p:cNvCxnSpPr>
            <p:nvPr/>
          </p:nvCxnSpPr>
          <p:spPr>
            <a:xfrm flipH="1">
              <a:off x="9500425" y="4351534"/>
              <a:ext cx="27509" cy="137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/>
            <p:cNvGrpSpPr/>
            <p:nvPr/>
          </p:nvGrpSpPr>
          <p:grpSpPr>
            <a:xfrm>
              <a:off x="9913177" y="4889821"/>
              <a:ext cx="1210347" cy="1230173"/>
              <a:chOff x="2326466" y="4863184"/>
              <a:chExt cx="1210347" cy="123017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717667" y="5070674"/>
                <a:ext cx="54213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.</a:t>
                </a:r>
                <a:r>
                  <a:rPr lang="en-US" altLang="ko-KR" b="1" dirty="0" err="1">
                    <a:solidFill>
                      <a:srgbClr val="0000FF"/>
                    </a:solidFill>
                    <a:latin typeface="+mj-ea"/>
                    <a:ea typeface="+mj-ea"/>
                  </a:rPr>
                  <a:t>git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441983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48565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0" name="직선 연결선 19"/>
              <p:cNvCxnSpPr>
                <a:stCxn id="17" idx="2"/>
                <a:endCxn id="18" idx="0"/>
              </p:cNvCxnSpPr>
              <p:nvPr/>
            </p:nvCxnSpPr>
            <p:spPr>
              <a:xfrm flipH="1">
                <a:off x="2636107" y="5440006"/>
                <a:ext cx="352628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>
                <a:stCxn id="17" idx="2"/>
                <a:endCxn id="19" idx="0"/>
              </p:cNvCxnSpPr>
              <p:nvPr/>
            </p:nvCxnSpPr>
            <p:spPr>
              <a:xfrm>
                <a:off x="2988735" y="5440006"/>
                <a:ext cx="353954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>
                <a:endCxn id="17" idx="0"/>
              </p:cNvCxnSpPr>
              <p:nvPr/>
            </p:nvCxnSpPr>
            <p:spPr>
              <a:xfrm>
                <a:off x="2326466" y="4863184"/>
                <a:ext cx="662269" cy="207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8827128" y="5169191"/>
              <a:ext cx="121539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hello.html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32" name="직선 연결선 31"/>
            <p:cNvCxnSpPr>
              <a:endCxn id="29" idx="0"/>
            </p:cNvCxnSpPr>
            <p:nvPr/>
          </p:nvCxnSpPr>
          <p:spPr>
            <a:xfrm flipH="1">
              <a:off x="9434828" y="4889821"/>
              <a:ext cx="35917" cy="279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8794210" y="1307779"/>
            <a:ext cx="3007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j-ea"/>
                <a:ea typeface="+mj-ea"/>
              </a:rPr>
              <a:t>명령을 실행하고 난 후 반드시 </a:t>
            </a:r>
            <a:endParaRPr lang="en-US" altLang="ko-KR" sz="16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1600" b="1" dirty="0" err="1">
                <a:solidFill>
                  <a:srgbClr val="FF0000"/>
                </a:solidFill>
                <a:latin typeface="+mj-ea"/>
                <a:ea typeface="+mj-ea"/>
              </a:rPr>
              <a:t>git</a:t>
            </a:r>
            <a:r>
              <a:rPr lang="ko-KR" altLang="en-US" sz="1600" b="1" dirty="0">
                <a:solidFill>
                  <a:srgbClr val="FF0000"/>
                </a:solidFill>
                <a:latin typeface="+mj-ea"/>
                <a:ea typeface="+mj-ea"/>
              </a:rPr>
              <a:t>의 상태를 확인하세요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ko-KR" altLang="en-US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26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339" y="181296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실습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1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–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로컬 저장소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4301" y="995063"/>
            <a:ext cx="10573274" cy="5834195"/>
          </a:xfrm>
        </p:spPr>
        <p:txBody>
          <a:bodyPr>
            <a:normAutofit fontScale="85000" lnSpcReduction="20000"/>
          </a:bodyPr>
          <a:lstStyle/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en-US" altLang="ko-KR" b="1" dirty="0" smtClean="0">
                <a:latin typeface="+mj-ea"/>
                <a:ea typeface="+mj-ea"/>
              </a:rPr>
              <a:t>hello.html</a:t>
            </a:r>
            <a:r>
              <a:rPr lang="ko-KR" altLang="en-US" b="1" dirty="0" smtClean="0">
                <a:latin typeface="+mj-ea"/>
                <a:ea typeface="+mj-ea"/>
              </a:rPr>
              <a:t>파일을 다음과 같이 변경</a:t>
            </a:r>
            <a:r>
              <a:rPr lang="en-US" altLang="ko-KR" b="1" dirty="0" smtClean="0">
                <a:latin typeface="+mj-ea"/>
                <a:ea typeface="+mj-ea"/>
              </a:rPr>
              <a:t>(modify)</a:t>
            </a:r>
            <a:r>
              <a:rPr lang="ko-KR" altLang="en-US" b="1" dirty="0" smtClean="0">
                <a:latin typeface="+mj-ea"/>
                <a:ea typeface="+mj-ea"/>
              </a:rPr>
              <a:t>하고 위의 </a:t>
            </a:r>
            <a:r>
              <a:rPr lang="en-US" altLang="ko-KR" b="1" dirty="0" smtClean="0">
                <a:latin typeface="+mj-ea"/>
                <a:ea typeface="+mj-ea"/>
              </a:rPr>
              <a:t>7, 8</a:t>
            </a:r>
            <a:r>
              <a:rPr lang="ko-KR" altLang="en-US" b="1" dirty="0" smtClean="0">
                <a:latin typeface="+mj-ea"/>
                <a:ea typeface="+mj-ea"/>
              </a:rPr>
              <a:t>번을 반복한다</a:t>
            </a:r>
            <a:r>
              <a:rPr lang="en-US" altLang="ko-KR" b="1" dirty="0" smtClean="0">
                <a:latin typeface="+mj-ea"/>
                <a:ea typeface="+mj-ea"/>
              </a:rPr>
              <a:t/>
            </a:r>
            <a:br>
              <a:rPr lang="en-US" altLang="ko-KR" b="1" dirty="0" smtClean="0">
                <a:latin typeface="+mj-ea"/>
                <a:ea typeface="+mj-ea"/>
              </a:rPr>
            </a:br>
            <a:r>
              <a:rPr lang="en-US" altLang="ko-KR" b="1" dirty="0" smtClean="0">
                <a:latin typeface="+mj-ea"/>
                <a:ea typeface="+mj-ea"/>
              </a:rPr>
              <a:t>(</a:t>
            </a:r>
            <a:r>
              <a:rPr lang="en-US" altLang="ko-KR" b="1" dirty="0">
                <a:latin typeface="+mj-ea"/>
                <a:ea typeface="+mj-ea"/>
              </a:rPr>
              <a:t>message</a:t>
            </a:r>
            <a:r>
              <a:rPr lang="ko-KR" altLang="en-US" b="1" dirty="0">
                <a:latin typeface="+mj-ea"/>
                <a:ea typeface="+mj-ea"/>
              </a:rPr>
              <a:t>는 </a:t>
            </a:r>
            <a:r>
              <a:rPr lang="en-US" altLang="ko-KR" b="1" dirty="0" smtClean="0">
                <a:latin typeface="+mj-ea"/>
                <a:ea typeface="+mj-ea"/>
              </a:rPr>
              <a:t>“second </a:t>
            </a:r>
            <a:r>
              <a:rPr lang="en-US" altLang="ko-KR" b="1" dirty="0">
                <a:latin typeface="+mj-ea"/>
                <a:ea typeface="+mj-ea"/>
              </a:rPr>
              <a:t>commit</a:t>
            </a:r>
            <a:r>
              <a:rPr lang="en-US" altLang="ko-KR" b="1" dirty="0" smtClean="0">
                <a:latin typeface="+mj-ea"/>
                <a:ea typeface="+mj-ea"/>
              </a:rPr>
              <a:t>”)</a:t>
            </a: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r>
              <a:rPr lang="en-US" altLang="ko-KR" b="1" dirty="0" smtClean="0">
                <a:latin typeface="+mj-ea"/>
                <a:ea typeface="+mj-ea"/>
              </a:rPr>
              <a:t>hello.html</a:t>
            </a:r>
            <a:r>
              <a:rPr lang="ko-KR" altLang="en-US" b="1" dirty="0">
                <a:latin typeface="+mj-ea"/>
                <a:ea typeface="+mj-ea"/>
              </a:rPr>
              <a:t>파일을 </a:t>
            </a:r>
            <a:r>
              <a:rPr lang="ko-KR" altLang="en-US" b="1" dirty="0" smtClean="0">
                <a:latin typeface="+mj-ea"/>
                <a:ea typeface="+mj-ea"/>
              </a:rPr>
              <a:t>다시 한번 다음과 </a:t>
            </a:r>
            <a:r>
              <a:rPr lang="ko-KR" altLang="en-US" b="1" dirty="0">
                <a:latin typeface="+mj-ea"/>
                <a:ea typeface="+mj-ea"/>
              </a:rPr>
              <a:t>같이 변경</a:t>
            </a:r>
            <a:r>
              <a:rPr lang="en-US" altLang="ko-KR" b="1" dirty="0">
                <a:latin typeface="+mj-ea"/>
                <a:ea typeface="+mj-ea"/>
              </a:rPr>
              <a:t>(modify)</a:t>
            </a:r>
            <a:r>
              <a:rPr lang="ko-KR" altLang="en-US" b="1" dirty="0">
                <a:latin typeface="+mj-ea"/>
                <a:ea typeface="+mj-ea"/>
              </a:rPr>
              <a:t>하고 위의 </a:t>
            </a:r>
            <a:r>
              <a:rPr lang="en-US" altLang="ko-KR" b="1" dirty="0">
                <a:latin typeface="+mj-ea"/>
                <a:ea typeface="+mj-ea"/>
              </a:rPr>
              <a:t>7, </a:t>
            </a:r>
            <a:r>
              <a:rPr lang="en-US" altLang="ko-KR" b="1" dirty="0" smtClean="0">
                <a:latin typeface="+mj-ea"/>
                <a:ea typeface="+mj-ea"/>
              </a:rPr>
              <a:t>8</a:t>
            </a:r>
            <a:r>
              <a:rPr lang="ko-KR" altLang="en-US" b="1" dirty="0" smtClean="0">
                <a:latin typeface="+mj-ea"/>
                <a:ea typeface="+mj-ea"/>
              </a:rPr>
              <a:t>번을 반복한다</a:t>
            </a:r>
            <a:r>
              <a:rPr lang="en-US" altLang="ko-KR" b="1" dirty="0">
                <a:latin typeface="+mj-ea"/>
                <a:ea typeface="+mj-ea"/>
              </a:rPr>
              <a:t>(message</a:t>
            </a:r>
            <a:r>
              <a:rPr lang="ko-KR" altLang="en-US" b="1" dirty="0">
                <a:latin typeface="+mj-ea"/>
                <a:ea typeface="+mj-ea"/>
              </a:rPr>
              <a:t>는 </a:t>
            </a:r>
            <a:r>
              <a:rPr lang="en-US" altLang="ko-KR" b="1" dirty="0" smtClean="0">
                <a:latin typeface="+mj-ea"/>
                <a:ea typeface="+mj-ea"/>
              </a:rPr>
              <a:t>“third </a:t>
            </a:r>
            <a:r>
              <a:rPr lang="en-US" altLang="ko-KR" b="1" dirty="0">
                <a:latin typeface="+mj-ea"/>
                <a:ea typeface="+mj-ea"/>
              </a:rPr>
              <a:t>commit</a:t>
            </a:r>
            <a:r>
              <a:rPr lang="en-US" altLang="ko-KR" b="1" dirty="0" smtClean="0">
                <a:latin typeface="+mj-ea"/>
                <a:ea typeface="+mj-ea"/>
              </a:rPr>
              <a:t>”)</a:t>
            </a: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r>
              <a:rPr lang="en-US" altLang="ko-KR" b="1" dirty="0" smtClean="0">
                <a:latin typeface="+mj-ea"/>
                <a:ea typeface="+mj-ea"/>
              </a:rPr>
              <a:t> </a:t>
            </a:r>
            <a:r>
              <a:rPr lang="en-US" altLang="ko-KR" b="1" dirty="0" err="1" smtClean="0">
                <a:latin typeface="+mj-ea"/>
                <a:ea typeface="+mj-ea"/>
              </a:rPr>
              <a:t>git</a:t>
            </a:r>
            <a:r>
              <a:rPr lang="ko-KR" altLang="en-US" b="1" dirty="0" smtClean="0">
                <a:latin typeface="+mj-ea"/>
                <a:ea typeface="+mj-ea"/>
              </a:rPr>
              <a:t>의 로그 상태를 확인한다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pPr lvl="1" indent="-342900">
              <a:lnSpc>
                <a:spcPct val="10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 smtClean="0">
              <a:latin typeface="+mj-ea"/>
              <a:ea typeface="+mj-ea"/>
            </a:endParaRPr>
          </a:p>
          <a:p>
            <a:pPr lvl="1" indent="-342900">
              <a:lnSpc>
                <a:spcPct val="150000"/>
              </a:lnSpc>
              <a:buFont typeface="+mj-lt"/>
              <a:buAutoNum type="arabicPeriod" startAt="9"/>
            </a:pPr>
            <a:endParaRPr lang="en-US" altLang="ko-KR" b="1" dirty="0">
              <a:latin typeface="+mj-ea"/>
              <a:ea typeface="+mj-ea"/>
            </a:endParaRPr>
          </a:p>
          <a:p>
            <a:pPr marL="342900" lvl="1" indent="0">
              <a:lnSpc>
                <a:spcPct val="150000"/>
              </a:lnSpc>
              <a:buNone/>
            </a:pP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969" y="1686950"/>
            <a:ext cx="3503238" cy="16557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554" y="4151452"/>
            <a:ext cx="4489107" cy="18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1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522" y="19004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시작하기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544" y="881928"/>
            <a:ext cx="10765332" cy="529342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버전</a:t>
            </a:r>
            <a:r>
              <a:rPr lang="en-US" altLang="ko-KR" dirty="0" smtClean="0"/>
              <a:t>(Version)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있는 파일의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기능개선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수정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커스터마이징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버전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형상관리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소스관리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있는 파일의 변화 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파일 변화를 시간에 따라 기록했다가 나중에 특정 시점의 버전을 다시 꺼내오는 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보통 사람들이 사용하는 버전 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파일 또는 디렉토리 전체를 별도의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복사해 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똑똑한 사람은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소제목 등을 붙여서 저장하기도</a:t>
            </a:r>
            <a:r>
              <a:rPr lang="en-US" altLang="ko-KR" dirty="0" smtClean="0"/>
              <a:t>…)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매우 간단하고 사용하기도 쉬운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실수로 지워버리거나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잘못 복사하거나 하는 등의 위험에 항상 노출됨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보다 체계적이고 안정적인 방법이 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3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46" y="181555"/>
            <a:ext cx="1035800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로컬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VCS (Local Version Control System)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025" y="1271190"/>
            <a:ext cx="11347984" cy="51288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사용하는 컴퓨터</a:t>
            </a:r>
            <a:r>
              <a:rPr lang="en-US" altLang="ko-KR" sz="2000" dirty="0">
                <a:latin typeface="+mn-ea"/>
              </a:rPr>
              <a:t>(local computer)</a:t>
            </a:r>
            <a:r>
              <a:rPr lang="ko-KR" altLang="en-US" sz="2000" dirty="0">
                <a:latin typeface="+mn-ea"/>
              </a:rPr>
              <a:t>에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간단한 데이터베이스를 만들어 파일 변경 정보를 기록 관리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필요한 시점에 </a:t>
            </a:r>
            <a:r>
              <a:rPr lang="en-US" altLang="ko-KR" sz="2000" dirty="0">
                <a:latin typeface="+mn-ea"/>
              </a:rPr>
              <a:t>DB</a:t>
            </a:r>
            <a:r>
              <a:rPr lang="ko-KR" altLang="en-US" sz="2000" dirty="0">
                <a:latin typeface="+mn-ea"/>
              </a:rPr>
              <a:t>에서 특정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버전을 불러와서 사용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다른 개발자들과 함께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사용하기에는 문제가 많음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23" y="2261092"/>
            <a:ext cx="4614605" cy="36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557" y="108401"/>
            <a:ext cx="1024959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중앙집중식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VCS (Centralized VCS: CVCS)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3426" y="1038225"/>
            <a:ext cx="10677524" cy="53036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파일을 관리하는 서버</a:t>
            </a:r>
            <a:r>
              <a:rPr lang="en-US" altLang="ko-KR" sz="2000" dirty="0"/>
              <a:t>(CVCS Server)</a:t>
            </a:r>
            <a:r>
              <a:rPr lang="ko-KR" altLang="en-US" sz="2000" dirty="0"/>
              <a:t>가 별도로 있고 클라이언트가 중앙 서버에서 파일을 받아서 사용</a:t>
            </a:r>
            <a:r>
              <a:rPr lang="en-US" altLang="ko-KR" sz="2000" dirty="0"/>
              <a:t>(Checkout</a:t>
            </a:r>
            <a:r>
              <a:rPr lang="en-US" altLang="ko-KR" sz="2000" dirty="0" smtClean="0"/>
              <a:t>).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다른 개발자들과 함께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작업하기에 매우</a:t>
            </a:r>
            <a:r>
              <a:rPr lang="en-US" altLang="ko-KR" sz="2000" dirty="0"/>
              <a:t> </a:t>
            </a:r>
            <a:r>
              <a:rPr lang="ko-KR" altLang="en-US" sz="2000" dirty="0"/>
              <a:t>편리함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예</a:t>
            </a:r>
            <a:r>
              <a:rPr lang="en-US" altLang="ko-KR" sz="2000" dirty="0"/>
              <a:t>) CVS, Subversion, </a:t>
            </a:r>
            <a:br>
              <a:rPr lang="en-US" altLang="ko-KR" sz="2000" dirty="0"/>
            </a:br>
            <a:r>
              <a:rPr lang="en-US" altLang="ko-KR" sz="2000" dirty="0"/>
              <a:t>     Perforce </a:t>
            </a:r>
            <a:r>
              <a:rPr lang="ko-KR" altLang="en-US" sz="2000" dirty="0" smtClean="0"/>
              <a:t>등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중앙 서버에 문제 발생시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작업 중단</a:t>
            </a:r>
            <a:r>
              <a:rPr lang="en-US" altLang="ko-KR" sz="2000" dirty="0"/>
              <a:t>, </a:t>
            </a:r>
            <a:r>
              <a:rPr lang="ko-KR" altLang="en-US" sz="2000" dirty="0"/>
              <a:t>모든 자료 손실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등 치명적 한계가 있음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568" y="1787337"/>
            <a:ext cx="4864711" cy="33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685" y="221219"/>
            <a:ext cx="823851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분산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VCS (Distributed VCS: DVCS)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9124" y="1188061"/>
            <a:ext cx="10677525" cy="54953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Client</a:t>
            </a:r>
            <a:r>
              <a:rPr lang="ko-KR" altLang="en-US" sz="2000" dirty="0"/>
              <a:t>는 단순히 파일의 마지막 스냅샷을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복사하지 않고</a:t>
            </a:r>
            <a:r>
              <a:rPr lang="en-US" altLang="ko-KR" sz="2000" dirty="0"/>
              <a:t> </a:t>
            </a:r>
            <a:r>
              <a:rPr lang="ko-KR" altLang="en-US" sz="2000" dirty="0"/>
              <a:t>그냥 저장소를 전부 </a:t>
            </a:r>
            <a:r>
              <a:rPr lang="ko-KR" altLang="en-US" sz="2000" dirty="0" smtClean="0"/>
              <a:t>복제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서버에 문제가 생겨도 </a:t>
            </a:r>
            <a:r>
              <a:rPr lang="en-US" altLang="ko-KR" sz="2000" dirty="0"/>
              <a:t>local </a:t>
            </a:r>
            <a:r>
              <a:rPr lang="ko-KR" altLang="en-US" sz="2000" dirty="0"/>
              <a:t>또는 다른 </a:t>
            </a:r>
            <a:r>
              <a:rPr lang="en-US" altLang="ko-KR" sz="2000" dirty="0" smtClean="0"/>
              <a:t>client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통해 </a:t>
            </a:r>
            <a:r>
              <a:rPr lang="ko-KR" altLang="en-US" sz="2000" dirty="0"/>
              <a:t>완벽한 복원 </a:t>
            </a:r>
            <a:r>
              <a:rPr lang="ko-KR" altLang="en-US" sz="2000" dirty="0" smtClean="0"/>
              <a:t>가능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동시에 다양한 그룹과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다양한 방법 으로 협업 가능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DVCS 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en-US" altLang="ko-KR" sz="1800" b="1" dirty="0">
                <a:solidFill>
                  <a:srgbClr val="0000FF"/>
                </a:solidFill>
              </a:rPr>
              <a:t>Git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Mecurial</a:t>
            </a:r>
            <a:r>
              <a:rPr lang="en-US" altLang="ko-KR" sz="1800" dirty="0"/>
              <a:t>, Bazaar, </a:t>
            </a:r>
            <a:r>
              <a:rPr lang="en-US" altLang="ko-KR" sz="1800" dirty="0" err="1"/>
              <a:t>Darcs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7048" y="1330037"/>
            <a:ext cx="4519011" cy="51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059" y="18016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짧게 보는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의 역사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7274" y="1126929"/>
            <a:ext cx="11046576" cy="505334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Linux </a:t>
            </a:r>
            <a:r>
              <a:rPr lang="ko-KR" altLang="en-US" dirty="0" smtClean="0">
                <a:latin typeface="+mj-ea"/>
                <a:ea typeface="+mj-ea"/>
              </a:rPr>
              <a:t>커널은 굉장히 규모가 큰 오픈 소스 프로젝트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1991–2002 </a:t>
            </a:r>
            <a:r>
              <a:rPr lang="ko-KR" altLang="en-US" dirty="0" smtClean="0">
                <a:latin typeface="+mj-ea"/>
                <a:ea typeface="+mj-ea"/>
              </a:rPr>
              <a:t>기간에는 </a:t>
            </a:r>
            <a:r>
              <a:rPr lang="en-US" altLang="ko-KR" dirty="0" smtClean="0">
                <a:latin typeface="+mj-ea"/>
                <a:ea typeface="+mj-ea"/>
              </a:rPr>
              <a:t> Patch</a:t>
            </a:r>
            <a:r>
              <a:rPr lang="ko-KR" altLang="en-US" dirty="0" smtClean="0">
                <a:latin typeface="+mj-ea"/>
                <a:ea typeface="+mj-ea"/>
              </a:rPr>
              <a:t>와 단순 압축 파일로만 버전 관리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2002</a:t>
            </a:r>
            <a:r>
              <a:rPr lang="ko-KR" altLang="en-US" dirty="0" smtClean="0">
                <a:latin typeface="+mj-ea"/>
                <a:ea typeface="+mj-ea"/>
              </a:rPr>
              <a:t>년</a:t>
            </a:r>
            <a:r>
              <a:rPr lang="en-US" altLang="ko-KR" dirty="0" smtClean="0">
                <a:latin typeface="+mj-ea"/>
                <a:ea typeface="+mj-ea"/>
              </a:rPr>
              <a:t>, Bitkeeper</a:t>
            </a:r>
            <a:r>
              <a:rPr lang="ko-KR" altLang="en-US" dirty="0" smtClean="0">
                <a:latin typeface="+mj-ea"/>
                <a:ea typeface="+mj-ea"/>
              </a:rPr>
              <a:t>라는 상용 </a:t>
            </a:r>
            <a:r>
              <a:rPr lang="en-US" altLang="ko-KR" dirty="0" smtClean="0">
                <a:latin typeface="+mj-ea"/>
                <a:ea typeface="+mj-ea"/>
              </a:rPr>
              <a:t>DVCS</a:t>
            </a:r>
            <a:r>
              <a:rPr lang="ko-KR" altLang="en-US" dirty="0" smtClean="0">
                <a:latin typeface="+mj-ea"/>
                <a:ea typeface="+mj-ea"/>
              </a:rPr>
              <a:t>를 사용하여 관리 시작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2005</a:t>
            </a:r>
            <a:r>
              <a:rPr lang="ko-KR" altLang="en-US" dirty="0" smtClean="0">
                <a:latin typeface="+mj-ea"/>
                <a:ea typeface="+mj-ea"/>
              </a:rPr>
              <a:t>년에 이익 추구하는 </a:t>
            </a:r>
            <a:r>
              <a:rPr lang="en-US" altLang="ko-KR" dirty="0" smtClean="0">
                <a:latin typeface="+mj-ea"/>
                <a:ea typeface="+mj-ea"/>
              </a:rPr>
              <a:t>Bitkeeper</a:t>
            </a:r>
            <a:r>
              <a:rPr lang="ko-KR" altLang="en-US" dirty="0" smtClean="0">
                <a:latin typeface="+mj-ea"/>
                <a:ea typeface="+mj-ea"/>
              </a:rPr>
              <a:t>와 관계가 틀어지며 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Linux </a:t>
            </a:r>
            <a:r>
              <a:rPr lang="ko-KR" altLang="en-US" dirty="0" smtClean="0">
                <a:latin typeface="+mj-ea"/>
                <a:ea typeface="+mj-ea"/>
              </a:rPr>
              <a:t>개발 커뮤니티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u="sng" dirty="0" err="1" smtClean="0">
                <a:solidFill>
                  <a:schemeClr val="accent6"/>
                </a:solidFill>
                <a:latin typeface="+mj-ea"/>
                <a:ea typeface="+mj-ea"/>
              </a:rPr>
              <a:t>리누스</a:t>
            </a:r>
            <a:r>
              <a:rPr lang="ko-KR" altLang="en-US" u="sng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u="sng" dirty="0" err="1" smtClean="0">
                <a:solidFill>
                  <a:schemeClr val="accent6"/>
                </a:solidFill>
                <a:latin typeface="+mj-ea"/>
                <a:ea typeface="+mj-ea"/>
              </a:rPr>
              <a:t>토발즈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r>
              <a:rPr lang="ko-KR" altLang="en-US" dirty="0" smtClean="0">
                <a:latin typeface="+mj-ea"/>
                <a:ea typeface="+mj-ea"/>
              </a:rPr>
              <a:t>에서 자체 도구 개발 시작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은 </a:t>
            </a:r>
            <a:r>
              <a:rPr lang="en-US" altLang="ko-KR" dirty="0" smtClean="0">
                <a:latin typeface="+mj-ea"/>
                <a:ea typeface="+mj-ea"/>
              </a:rPr>
              <a:t>Bitkeeper </a:t>
            </a:r>
            <a:r>
              <a:rPr lang="ko-KR" altLang="en-US" dirty="0" smtClean="0">
                <a:latin typeface="+mj-ea"/>
                <a:ea typeface="+mj-ea"/>
              </a:rPr>
              <a:t>사용경험을 토대로 다음 목표를 설정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개발됨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빠른 속도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단순한 구조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비선형적 개발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수천 개의 동시다발적 </a:t>
            </a:r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브랜치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Linux 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커널 같은 대형 프로젝트에도 유용할 것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속도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데이터 크기 등의 측면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05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6" y="365125"/>
            <a:ext cx="10995907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4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334" y="171354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기초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1" y="1081888"/>
            <a:ext cx="11009168" cy="5834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의 핵심 동작 개념을 이해한다면 쉽고 효과적으로 사용 가능</a:t>
            </a:r>
            <a:endParaRPr lang="en-US" altLang="ko-KR" sz="2400" dirty="0" smtClean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은 차이가 아니라 스냅샷</a:t>
            </a:r>
            <a:endParaRPr lang="en-US" altLang="ko-KR" sz="24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 smtClean="0">
                <a:latin typeface="+mj-ea"/>
                <a:ea typeface="+mj-ea"/>
              </a:rPr>
              <a:t>기존 시스템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각 파일의 변화를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시간 순으로 관리하며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파일들의 집합을 관리</a:t>
            </a:r>
            <a:endParaRPr lang="en-US" altLang="ko-KR" sz="1800" dirty="0" smtClean="0">
              <a:latin typeface="+mj-ea"/>
              <a:ea typeface="+mj-ea"/>
            </a:endParaRPr>
          </a:p>
          <a:p>
            <a:pPr marL="3429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endParaRPr lang="en-US" altLang="ko-KR" sz="2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프로젝트의 상태를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저장할 때마다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파일이 존재하는 그 순간을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중요하게 다룸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파일 변경이 없으면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이전 상태에 대한 링크만 저장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b="1" dirty="0" smtClean="0">
                <a:latin typeface="+mj-ea"/>
                <a:ea typeface="+mj-ea"/>
              </a:rPr>
              <a:t>스냅샷의 </a:t>
            </a:r>
            <a:r>
              <a:rPr lang="ko-KR" altLang="en-US" sz="1800" b="1" dirty="0" err="1" smtClean="0">
                <a:latin typeface="+mj-ea"/>
                <a:ea typeface="+mj-ea"/>
              </a:rPr>
              <a:t>스트림</a:t>
            </a:r>
            <a:r>
              <a:rPr lang="ko-KR" altLang="en-US" sz="1800" dirty="0" err="1" smtClean="0">
                <a:latin typeface="+mj-ea"/>
                <a:ea typeface="+mj-ea"/>
              </a:rPr>
              <a:t>으로</a:t>
            </a:r>
            <a:r>
              <a:rPr lang="ko-KR" altLang="en-US" sz="1800" dirty="0" smtClean="0">
                <a:latin typeface="+mj-ea"/>
                <a:ea typeface="+mj-ea"/>
              </a:rPr>
              <a:t> 취급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5055" y="1574516"/>
            <a:ext cx="5403743" cy="21071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5055" y="3900329"/>
            <a:ext cx="5403743" cy="2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</TotalTime>
  <Words>1485</Words>
  <Application>Microsoft Office PowerPoint</Application>
  <PresentationFormat>와이드스크린</PresentationFormat>
  <Paragraphs>254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Courier New</vt:lpstr>
      <vt:lpstr>Georgia</vt:lpstr>
      <vt:lpstr>Office 테마</vt:lpstr>
      <vt:lpstr>Git 명령어  사용법(I)</vt:lpstr>
      <vt:lpstr>PowerPoint 프레젠테이션</vt:lpstr>
      <vt:lpstr>시작하기</vt:lpstr>
      <vt:lpstr>로컬 VCS (Local Version Control System)</vt:lpstr>
      <vt:lpstr>중앙집중식 VCS (Centralized VCS: CVCS)</vt:lpstr>
      <vt:lpstr>분산 VCS (Distributed VCS: DVCS)</vt:lpstr>
      <vt:lpstr>짧게 보는 Git의 역사</vt:lpstr>
      <vt:lpstr>PowerPoint 프레젠테이션</vt:lpstr>
      <vt:lpstr>Git 기초 (1)</vt:lpstr>
      <vt:lpstr>Git 기초 (2)</vt:lpstr>
      <vt:lpstr>Git 파일의 3가지 상태 (매우 중요)</vt:lpstr>
      <vt:lpstr>Git 디렉토리</vt:lpstr>
      <vt:lpstr>기본적인 Git 작업 순서</vt:lpstr>
      <vt:lpstr>워킹 디렉토리 파일의 라이프 사이클</vt:lpstr>
      <vt:lpstr>Git 설치</vt:lpstr>
      <vt:lpstr>Git 설치 후 최초 설정</vt:lpstr>
      <vt:lpstr>Git 관련 자료</vt:lpstr>
      <vt:lpstr>Git 기본사용법</vt:lpstr>
      <vt:lpstr>PowerPoint 프레젠테이션</vt:lpstr>
      <vt:lpstr>Git 저장소 만들기</vt:lpstr>
      <vt:lpstr>Git 저장소 만들기</vt:lpstr>
      <vt:lpstr>Git 저장소 만들기</vt:lpstr>
      <vt:lpstr>수정하고 저장소에 저장하기 (1)</vt:lpstr>
      <vt:lpstr>수정하고 저장소에 저장하기 (2)</vt:lpstr>
      <vt:lpstr>수정하고 저장소에 저장하기 (3)</vt:lpstr>
      <vt:lpstr>실습 – 로컬 저장소</vt:lpstr>
      <vt:lpstr>실습1 – 로컬 저장소</vt:lpstr>
      <vt:lpstr>실습1 – 로컬 저장소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허 봉식</dc:creator>
  <cp:lastModifiedBy>jinsook</cp:lastModifiedBy>
  <cp:revision>71</cp:revision>
  <dcterms:created xsi:type="dcterms:W3CDTF">2019-11-13T04:58:25Z</dcterms:created>
  <dcterms:modified xsi:type="dcterms:W3CDTF">2020-11-08T06:46:09Z</dcterms:modified>
</cp:coreProperties>
</file>